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2.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833" r:id="rId3"/>
    <p:sldMasterId id="2147483999" r:id="rId4"/>
    <p:sldMasterId id="2147484011" r:id="rId5"/>
    <p:sldMasterId id="2147484036" r:id="rId6"/>
    <p:sldMasterId id="2147484048" r:id="rId7"/>
    <p:sldMasterId id="2147484060" r:id="rId8"/>
    <p:sldMasterId id="2147484084" r:id="rId9"/>
    <p:sldMasterId id="2147484233" r:id="rId10"/>
    <p:sldMasterId id="2147484247" r:id="rId11"/>
    <p:sldMasterId id="2147486206" r:id="rId12"/>
    <p:sldMasterId id="2147486218" r:id="rId13"/>
    <p:sldMasterId id="2147486242" r:id="rId14"/>
    <p:sldMasterId id="2147486291" r:id="rId15"/>
    <p:sldMasterId id="2147486303" r:id="rId16"/>
    <p:sldMasterId id="2147486315" r:id="rId17"/>
    <p:sldMasterId id="2147486327" r:id="rId18"/>
    <p:sldMasterId id="2147486339" r:id="rId19"/>
    <p:sldMasterId id="2147486351" r:id="rId20"/>
    <p:sldMasterId id="2147486413" r:id="rId21"/>
    <p:sldMasterId id="2147486425" r:id="rId22"/>
    <p:sldMasterId id="2147486441" r:id="rId23"/>
  </p:sldMasterIdLst>
  <p:notesMasterIdLst>
    <p:notesMasterId r:id="rId117"/>
  </p:notesMasterIdLst>
  <p:sldIdLst>
    <p:sldId id="1143" r:id="rId24"/>
    <p:sldId id="1145" r:id="rId25"/>
    <p:sldId id="1144" r:id="rId26"/>
    <p:sldId id="1197" r:id="rId27"/>
    <p:sldId id="556" r:id="rId28"/>
    <p:sldId id="1142" r:id="rId29"/>
    <p:sldId id="1205" r:id="rId30"/>
    <p:sldId id="305" r:id="rId31"/>
    <p:sldId id="344" r:id="rId32"/>
    <p:sldId id="1188" r:id="rId33"/>
    <p:sldId id="1165" r:id="rId34"/>
    <p:sldId id="1167" r:id="rId35"/>
    <p:sldId id="1179" r:id="rId36"/>
    <p:sldId id="1177" r:id="rId37"/>
    <p:sldId id="1180" r:id="rId38"/>
    <p:sldId id="1187" r:id="rId39"/>
    <p:sldId id="277" r:id="rId40"/>
    <p:sldId id="278" r:id="rId41"/>
    <p:sldId id="1206" r:id="rId42"/>
    <p:sldId id="1191" r:id="rId43"/>
    <p:sldId id="1159" r:id="rId44"/>
    <p:sldId id="531" r:id="rId45"/>
    <p:sldId id="454" r:id="rId46"/>
    <p:sldId id="532" r:id="rId47"/>
    <p:sldId id="455" r:id="rId48"/>
    <p:sldId id="533" r:id="rId49"/>
    <p:sldId id="334" r:id="rId50"/>
    <p:sldId id="534" r:id="rId51"/>
    <p:sldId id="378" r:id="rId52"/>
    <p:sldId id="381" r:id="rId53"/>
    <p:sldId id="383" r:id="rId54"/>
    <p:sldId id="384" r:id="rId55"/>
    <p:sldId id="390" r:id="rId56"/>
    <p:sldId id="391" r:id="rId57"/>
    <p:sldId id="393" r:id="rId58"/>
    <p:sldId id="535" r:id="rId59"/>
    <p:sldId id="512" r:id="rId60"/>
    <p:sldId id="513" r:id="rId61"/>
    <p:sldId id="514" r:id="rId62"/>
    <p:sldId id="521" r:id="rId63"/>
    <p:sldId id="527" r:id="rId64"/>
    <p:sldId id="262" r:id="rId65"/>
    <p:sldId id="536" r:id="rId66"/>
    <p:sldId id="1217" r:id="rId67"/>
    <p:sldId id="498" r:id="rId68"/>
    <p:sldId id="499" r:id="rId69"/>
    <p:sldId id="500" r:id="rId70"/>
    <p:sldId id="503" r:id="rId71"/>
    <p:sldId id="537" r:id="rId72"/>
    <p:sldId id="1146" r:id="rId73"/>
    <p:sldId id="1215" r:id="rId74"/>
    <p:sldId id="1156" r:id="rId75"/>
    <p:sldId id="1216" r:id="rId76"/>
    <p:sldId id="1208" r:id="rId77"/>
    <p:sldId id="1209" r:id="rId78"/>
    <p:sldId id="538" r:id="rId79"/>
    <p:sldId id="410" r:id="rId80"/>
    <p:sldId id="411" r:id="rId81"/>
    <p:sldId id="420" r:id="rId82"/>
    <p:sldId id="421" r:id="rId83"/>
    <p:sldId id="429" r:id="rId84"/>
    <p:sldId id="447" r:id="rId85"/>
    <p:sldId id="448" r:id="rId86"/>
    <p:sldId id="449" r:id="rId87"/>
    <p:sldId id="539" r:id="rId88"/>
    <p:sldId id="456" r:id="rId89"/>
    <p:sldId id="465" r:id="rId90"/>
    <p:sldId id="466" r:id="rId91"/>
    <p:sldId id="467" r:id="rId92"/>
    <p:sldId id="468" r:id="rId93"/>
    <p:sldId id="471" r:id="rId94"/>
    <p:sldId id="483" r:id="rId95"/>
    <p:sldId id="1189" r:id="rId96"/>
    <p:sldId id="540" r:id="rId97"/>
    <p:sldId id="1207" r:id="rId98"/>
    <p:sldId id="1210" r:id="rId99"/>
    <p:sldId id="1147" r:id="rId100"/>
    <p:sldId id="541" r:id="rId101"/>
    <p:sldId id="1213" r:id="rId102"/>
    <p:sldId id="1214" r:id="rId103"/>
    <p:sldId id="542" r:id="rId104"/>
    <p:sldId id="1150" r:id="rId105"/>
    <p:sldId id="325" r:id="rId106"/>
    <p:sldId id="326" r:id="rId107"/>
    <p:sldId id="543" r:id="rId108"/>
    <p:sldId id="348" r:id="rId109"/>
    <p:sldId id="555" r:id="rId110"/>
    <p:sldId id="1218" r:id="rId111"/>
    <p:sldId id="1201" r:id="rId112"/>
    <p:sldId id="1200" r:id="rId113"/>
    <p:sldId id="1190" r:id="rId114"/>
    <p:sldId id="1198" r:id="rId115"/>
    <p:sldId id="1199" r:id="rId11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9191C223-9EE9-F544-80CE-9A036F9C2053}">
          <p14:sldIdLst>
            <p14:sldId id="1143"/>
            <p14:sldId id="1145"/>
            <p14:sldId id="1144"/>
            <p14:sldId id="1197"/>
            <p14:sldId id="556"/>
            <p14:sldId id="1142"/>
            <p14:sldId id="1205"/>
            <p14:sldId id="305"/>
            <p14:sldId id="344"/>
            <p14:sldId id="1188"/>
            <p14:sldId id="1165"/>
            <p14:sldId id="1167"/>
            <p14:sldId id="1179"/>
            <p14:sldId id="1177"/>
            <p14:sldId id="1180"/>
            <p14:sldId id="1187"/>
            <p14:sldId id="277"/>
            <p14:sldId id="278"/>
            <p14:sldId id="1206"/>
            <p14:sldId id="1191"/>
            <p14:sldId id="1159"/>
          </p14:sldIdLst>
        </p14:section>
        <p14:section name="Chapters" id="{DD503B46-71D1-3D48-8CC4-07B2EF778B24}">
          <p14:sldIdLst>
            <p14:sldId id="531"/>
            <p14:sldId id="454"/>
            <p14:sldId id="532"/>
            <p14:sldId id="455"/>
            <p14:sldId id="533"/>
            <p14:sldId id="334"/>
            <p14:sldId id="534"/>
            <p14:sldId id="378"/>
            <p14:sldId id="381"/>
            <p14:sldId id="383"/>
            <p14:sldId id="384"/>
            <p14:sldId id="390"/>
            <p14:sldId id="391"/>
            <p14:sldId id="393"/>
            <p14:sldId id="535"/>
            <p14:sldId id="512"/>
            <p14:sldId id="513"/>
            <p14:sldId id="514"/>
            <p14:sldId id="521"/>
            <p14:sldId id="527"/>
            <p14:sldId id="262"/>
            <p14:sldId id="536"/>
            <p14:sldId id="1217"/>
            <p14:sldId id="498"/>
            <p14:sldId id="499"/>
            <p14:sldId id="500"/>
            <p14:sldId id="503"/>
            <p14:sldId id="537"/>
            <p14:sldId id="1146"/>
            <p14:sldId id="1215"/>
            <p14:sldId id="1156"/>
            <p14:sldId id="1216"/>
            <p14:sldId id="1208"/>
            <p14:sldId id="1209"/>
            <p14:sldId id="538"/>
            <p14:sldId id="410"/>
            <p14:sldId id="411"/>
            <p14:sldId id="420"/>
            <p14:sldId id="421"/>
            <p14:sldId id="429"/>
            <p14:sldId id="447"/>
            <p14:sldId id="448"/>
            <p14:sldId id="449"/>
            <p14:sldId id="539"/>
            <p14:sldId id="456"/>
            <p14:sldId id="465"/>
            <p14:sldId id="466"/>
            <p14:sldId id="467"/>
            <p14:sldId id="468"/>
            <p14:sldId id="471"/>
            <p14:sldId id="483"/>
            <p14:sldId id="1189"/>
            <p14:sldId id="540"/>
            <p14:sldId id="1207"/>
            <p14:sldId id="1210"/>
            <p14:sldId id="1147"/>
            <p14:sldId id="541"/>
            <p14:sldId id="1213"/>
            <p14:sldId id="1214"/>
            <p14:sldId id="542"/>
            <p14:sldId id="1150"/>
            <p14:sldId id="325"/>
            <p14:sldId id="326"/>
            <p14:sldId id="543"/>
            <p14:sldId id="348"/>
            <p14:sldId id="555"/>
          </p14:sldIdLst>
        </p14:section>
        <p14:section name="Conclusion" id="{0490C6FC-4885-B349-B8B5-C0A7E5D89B12}">
          <p14:sldIdLst>
            <p14:sldId id="1218"/>
            <p14:sldId id="1201"/>
            <p14:sldId id="1200"/>
            <p14:sldId id="1190"/>
            <p14:sldId id="1198"/>
            <p14:sldId id="11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C0C0C0"/>
    <a:srgbClr val="F8F8F8"/>
    <a:srgbClr val="FFFFCC"/>
    <a:srgbClr val="CCFFFF"/>
    <a:srgbClr val="FFFFFF"/>
    <a:srgbClr val="CCFF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30" autoAdjust="0"/>
    <p:restoredTop sz="94276" autoAdjust="0"/>
  </p:normalViewPr>
  <p:slideViewPr>
    <p:cSldViewPr>
      <p:cViewPr varScale="1">
        <p:scale>
          <a:sx n="91" d="100"/>
          <a:sy n="91" d="100"/>
        </p:scale>
        <p:origin x="208" y="1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56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presProps" Target="presProps.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viewProps" Target="viewProps.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42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23C2D4E-3306-1E45-BCC0-9ECB597C8D25}" type="slidenum">
              <a:rPr lang="en-US"/>
              <a:pPr>
                <a:defRPr/>
              </a:pPr>
              <a:t>‹#›</a:t>
            </a:fld>
            <a:endParaRPr lang="en-US"/>
          </a:p>
        </p:txBody>
      </p:sp>
    </p:spTree>
    <p:extLst>
      <p:ext uri="{BB962C8B-B14F-4D97-AF65-F5344CB8AC3E}">
        <p14:creationId xmlns:p14="http://schemas.microsoft.com/office/powerpoint/2010/main" val="15820115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22453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2862629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20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1719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2649670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90369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Occasion: Paul's planting the Corinthian church on his second missionary journey took about eighteen months from March AD 51-September AD 52 (1 Cor 3:6, 10; 4:15; Acts 18:1-17).  Nearly four years later while in Ephesus on his third missionary journey he received disturbing reports from Chloe’s household about divisions in the church (1 Cor 1:10) and a letter from the church carried by three men (1 Cor 16:17) that requested Paul's opinion on certain issues (1 Cor 7:1; 8:1; 12:1; 15:1; 16:1).  He answered the problem of divisions and gave the much-needed response to the church's questions in the letter of 1 Corinthians (he had already written a letter before this; cf. 1 Cor 5:9). </a:t>
            </a:r>
            <a:endParaRPr lang="en-US" dirty="0">
              <a:latin typeface="Arial" panose="020B0604020202020204" pitchFamily="34" charset="0"/>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17</a:t>
            </a:fld>
            <a:endParaRPr lang="en-US"/>
          </a:p>
        </p:txBody>
      </p:sp>
    </p:spTree>
    <p:extLst>
      <p:ext uri="{BB962C8B-B14F-4D97-AF65-F5344CB8AC3E}">
        <p14:creationId xmlns:p14="http://schemas.microsoft.com/office/powerpoint/2010/main" val="3671702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18</a:t>
            </a:fld>
            <a:endParaRPr lang="en-US"/>
          </a:p>
        </p:txBody>
      </p:sp>
    </p:spTree>
    <p:extLst>
      <p:ext uri="{BB962C8B-B14F-4D97-AF65-F5344CB8AC3E}">
        <p14:creationId xmlns:p14="http://schemas.microsoft.com/office/powerpoint/2010/main" val="2108768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Basically, 2 Corinthians addresses how the church can respond to God. It answers the same question for us: How can you be responsive to God’s heart for you? Instead of apathy, what is the right way to respond to the Lord for all he has done to save you, provide for you, purify you, restore you?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034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64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97109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One of our cruelest responses to others is apathy. Once I knew someone who simply ignored me. He acted as if I did not exist. When I talked, he pretended not to hear. When I walked toward him in a hallway as he walked toward me, he wouldn’t greet me. When I was in the same room as him, he watched me in the corner of his eye to assure that he would sit on the other side of the room. I sat down with him and his wife some years ago to talk about it and see what I had contributed to this. He listed many vain imaginations of things I had done to spy on him, so he said that he was just trying to guard his privacy. The amazing thing about this is that I am the one responsible for sticking my neck out to help him find his calling in life.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687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His postponed visit when they doubted his care actually prevented Paul from overly rebuking them for not disciplining their leader who opposed Paul (1:12-24).</a:t>
            </a:r>
            <a:endPar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22</a:t>
            </a:fld>
            <a:endParaRPr lang="en-US"/>
          </a:p>
        </p:txBody>
      </p:sp>
    </p:spTree>
    <p:extLst>
      <p:ext uri="{BB962C8B-B14F-4D97-AF65-F5344CB8AC3E}">
        <p14:creationId xmlns:p14="http://schemas.microsoft.com/office/powerpoint/2010/main" val="425246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Their discipline of this leader should make Paul’s next visit a positive one so that Satan would not drive a wedge between Paul, this leader, and the church (2:1-11). </a:t>
            </a:r>
          </a:p>
          <a:p>
            <a:r>
              <a:rPr lang="en-SG" dirty="0">
                <a:latin typeface="Arial" panose="020B0604020202020204" pitchFamily="34" charset="0"/>
                <a:cs typeface="Arial" panose="020B0604020202020204" pitchFamily="34" charset="0"/>
              </a:rPr>
              <a:t>Instead of returning, Paul’s sending Titus will remind them to spread the sweet aroma of Christ to believers and warn unbelievers of their impending peril (2:12-17).</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24</a:t>
            </a:fld>
            <a:endParaRPr lang="en-US"/>
          </a:p>
        </p:txBody>
      </p:sp>
    </p:spTree>
    <p:extLst>
      <p:ext uri="{BB962C8B-B14F-4D97-AF65-F5344CB8AC3E}">
        <p14:creationId xmlns:p14="http://schemas.microsoft.com/office/powerpoint/2010/main" val="1517402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Paul’s new covenant ministry blessed Corinth—not the false teachers (3:1–6:10)</a:t>
            </a:r>
            <a:r>
              <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26</a:t>
            </a:fld>
            <a:endParaRPr lang="en-US"/>
          </a:p>
        </p:txBody>
      </p:sp>
    </p:spTree>
    <p:extLst>
      <p:ext uri="{BB962C8B-B14F-4D97-AF65-F5344CB8AC3E}">
        <p14:creationId xmlns:p14="http://schemas.microsoft.com/office/powerpoint/2010/main" val="1935073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His ministry is even greater than Moses's since the glory of the new covenant is greater than that of the Mosaic covenant (2 Cor 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27</a:t>
            </a:fld>
            <a:endParaRPr lang="en-US"/>
          </a:p>
        </p:txBody>
      </p:sp>
    </p:spTree>
    <p:extLst>
      <p:ext uri="{BB962C8B-B14F-4D97-AF65-F5344CB8AC3E}">
        <p14:creationId xmlns:p14="http://schemas.microsoft.com/office/powerpoint/2010/main" val="33705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aul never gives up during suffering because God's power helps him to minister for their benefit (4:1-15).</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28</a:t>
            </a:fld>
            <a:endParaRPr lang="en-US"/>
          </a:p>
        </p:txBody>
      </p:sp>
    </p:spTree>
    <p:extLst>
      <p:ext uri="{BB962C8B-B14F-4D97-AF65-F5344CB8AC3E}">
        <p14:creationId xmlns:p14="http://schemas.microsoft.com/office/powerpoint/2010/main" val="1050771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41DA38-1AC7-C048-B610-CB9588C80DD9}" type="slidenum">
              <a:rPr lang="en-US" sz="1200">
                <a:solidFill>
                  <a:srgbClr val="000000"/>
                </a:solidFill>
                <a:latin typeface="Arial" charset="0"/>
              </a:rPr>
              <a:pPr eaLnBrk="1" hangingPunct="1"/>
              <a:t>29</a:t>
            </a:fld>
            <a:endParaRPr lang="en-US" sz="1200">
              <a:solidFill>
                <a:srgbClr val="000000"/>
              </a:solidFill>
              <a:latin typeface="Arial"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2428C9-966D-3B4D-ABDC-D68915843208}" type="slidenum">
              <a:rPr lang="en-US" sz="1200">
                <a:solidFill>
                  <a:srgbClr val="000000"/>
                </a:solidFill>
                <a:latin typeface="Arial" charset="0"/>
              </a:rPr>
              <a:pPr eaLnBrk="1" hangingPunct="1"/>
              <a:t>30</a:t>
            </a:fld>
            <a:endParaRPr lang="en-US" sz="1200">
              <a:solidFill>
                <a:srgbClr val="000000"/>
              </a:solidFill>
              <a:latin typeface="Arial"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750BAE-FA91-1F4C-95D2-49C4BB3D6AE4}" type="slidenum">
              <a:rPr lang="en-US" sz="1200">
                <a:solidFill>
                  <a:srgbClr val="000000"/>
                </a:solidFill>
                <a:latin typeface="Arial" charset="0"/>
              </a:rPr>
              <a:pPr eaLnBrk="1" hangingPunct="1"/>
              <a:t>31</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94211-B9E1-C04C-9E30-442E9209B12C}" type="slidenum">
              <a:rPr lang="en-US" sz="1200">
                <a:solidFill>
                  <a:srgbClr val="000000"/>
                </a:solidFill>
                <a:latin typeface="Arial" charset="0"/>
              </a:rPr>
              <a:pPr eaLnBrk="1" hangingPunct="1"/>
              <a:t>32</a:t>
            </a:fld>
            <a:endParaRPr lang="en-US" sz="1200">
              <a:solidFill>
                <a:srgbClr val="000000"/>
              </a:solidFill>
              <a:latin typeface="Arial" charset="0"/>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92161-F812-1E4E-835E-ED62B305AF84}" type="slidenum">
              <a:rPr lang="en-US" sz="1200">
                <a:solidFill>
                  <a:srgbClr val="000000"/>
                </a:solidFill>
                <a:latin typeface="Arial" charset="0"/>
              </a:rPr>
              <a:pPr eaLnBrk="1" hangingPunct="1"/>
              <a:t>33</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Maybe you can relate to my experience. You are open to people, but they are closed to you. One of our cruellest responses to others is apathy—or simply ignoring others—and you have seen this first hand.</a:t>
            </a:r>
          </a:p>
          <a:p>
            <a:r>
              <a:rPr lang="en-SG" dirty="0"/>
              <a:t>Maybe your family background is far from ideal. Your father—or mother—neglected you growing up.</a:t>
            </a:r>
          </a:p>
          <a:p>
            <a:r>
              <a:rPr lang="en-SG" dirty="0"/>
              <a:t>I find that here in Singapore many people struggle with apathy towards them at work. A worldwide survey was done some years back where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p>
        </p:txBody>
      </p:sp>
    </p:spTree>
    <p:extLst>
      <p:ext uri="{BB962C8B-B14F-4D97-AF65-F5344CB8AC3E}">
        <p14:creationId xmlns:p14="http://schemas.microsoft.com/office/powerpoint/2010/main" val="2153794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5A386D-5598-7C4B-B801-930DB470E403}" type="slidenum">
              <a:rPr lang="en-US" sz="1200">
                <a:solidFill>
                  <a:srgbClr val="000000"/>
                </a:solidFill>
                <a:latin typeface="Arial" charset="0"/>
              </a:rPr>
              <a:pPr eaLnBrk="1" hangingPunct="1"/>
              <a:t>35</a:t>
            </a:fld>
            <a:endParaRPr lang="en-US" sz="1200">
              <a:solidFill>
                <a:srgbClr val="000000"/>
              </a:solidFill>
              <a:latin typeface="Arial"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retains courage in suffering because his motivation comes from an eternal view and a love that compels him in his ministry of reconciliation (4:16–6:2)</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36</a:t>
            </a:fld>
            <a:endParaRPr lang="en-US"/>
          </a:p>
        </p:txBody>
      </p:sp>
    </p:spTree>
    <p:extLst>
      <p:ext uri="{BB962C8B-B14F-4D97-AF65-F5344CB8AC3E}">
        <p14:creationId xmlns:p14="http://schemas.microsoft.com/office/powerpoint/2010/main" val="4107426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solidFill>
                  <a:prstClr val="black"/>
                </a:solidFill>
              </a:rPr>
              <a:pPr/>
              <a:t>37</a:t>
            </a:fld>
            <a:endParaRPr lang="en-US" sz="1200">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1BA66D-E8BC-5642-B1A4-610CCA8B30CD}" type="slidenum">
              <a:rPr lang="en-US" sz="1200">
                <a:solidFill>
                  <a:prstClr val="black"/>
                </a:solidFill>
              </a:rPr>
              <a:pPr/>
              <a:t>38</a:t>
            </a:fld>
            <a:endParaRPr lang="en-US" sz="1200">
              <a:solidFill>
                <a:prstClr val="black"/>
              </a:solidFill>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D470A-CD55-2749-8912-7F85A8EDD7C0}" type="slidenum">
              <a:rPr lang="en-US" sz="1200">
                <a:solidFill>
                  <a:prstClr val="black"/>
                </a:solidFill>
              </a:rPr>
              <a:pPr/>
              <a:t>39</a:t>
            </a:fld>
            <a:endParaRPr lang="en-US" sz="1200">
              <a:solidFill>
                <a:prstClr val="black"/>
              </a:solidFill>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4E197-464C-1D45-A30A-02BCBE622C40}" type="slidenum">
              <a:rPr lang="en-US" sz="1200">
                <a:solidFill>
                  <a:prstClr val="black"/>
                </a:solidFill>
              </a:rPr>
              <a:pPr/>
              <a:t>40</a:t>
            </a:fld>
            <a:endParaRPr lang="en-US" sz="1200">
              <a:solidFill>
                <a:prstClr val="black"/>
              </a:solidFill>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5C6276A-CA3D-2442-BDF8-BAAD9349265B}" type="slidenum">
              <a:rPr lang="en-US" sz="1200">
                <a:solidFill>
                  <a:prstClr val="black"/>
                </a:solidFill>
              </a:rPr>
              <a:pPr algn="r" eaLnBrk="0" hangingPunct="0"/>
              <a:t>40</a:t>
            </a:fld>
            <a:endParaRPr lang="en-US" sz="1200">
              <a:solidFill>
                <a:prstClr val="black"/>
              </a:solidFill>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P</a:t>
            </a:r>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aul marks of a genuine ministry in his suffering does not discredit his ministry through offending others by requiring a comfortable lifestyle (6:3-10).</a:t>
            </a:r>
            <a:endPar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43</a:t>
            </a:fld>
            <a:endParaRPr lang="en-US"/>
          </a:p>
        </p:txBody>
      </p:sp>
    </p:spTree>
    <p:extLst>
      <p:ext uri="{BB962C8B-B14F-4D97-AF65-F5344CB8AC3E}">
        <p14:creationId xmlns:p14="http://schemas.microsoft.com/office/powerpoint/2010/main" val="282456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6153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92D6EE-09E6-FC43-9B09-87ADD921B909}"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751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3576C7-D91B-0046-B1A2-3DEC34F2C485}" type="slidenum">
              <a:rPr lang="en-US" sz="1200">
                <a:solidFill>
                  <a:srgbClr val="000000"/>
                </a:solidFill>
                <a:latin typeface="Arial" charset="0"/>
              </a:rPr>
              <a:pPr eaLnBrk="1" hangingPunct="1"/>
              <a:t>46</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A1EAF6-103A-F14C-9881-B5DF2974B2E4}" type="slidenum">
              <a:rPr lang="en-US" sz="1200">
                <a:solidFill>
                  <a:srgbClr val="000000"/>
                </a:solidFill>
                <a:latin typeface="Arial" charset="0"/>
              </a:rPr>
              <a:pPr eaLnBrk="1" hangingPunct="1"/>
              <a:t>47</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BBB602-F494-9542-814A-67C65AD581FD}" type="slidenum">
              <a:rPr lang="en-US" sz="1200">
                <a:solidFill>
                  <a:srgbClr val="000000"/>
                </a:solidFill>
                <a:latin typeface="Arial" charset="0"/>
              </a:rPr>
              <a:pPr eaLnBrk="1" hangingPunct="1"/>
              <a:t>48</a:t>
            </a:fld>
            <a:endParaRPr lang="en-US" sz="1200">
              <a:solidFill>
                <a:srgbClr val="000000"/>
              </a:solidFill>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86871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3529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Think the best of them. (Corinth thought the worst of Paul.)</a:t>
            </a:r>
          </a:p>
          <a:p>
            <a:r>
              <a:rPr lang="en-SG" dirty="0">
                <a:cs typeface="ＭＳ Ｐゴシック" charset="0"/>
              </a:rPr>
              <a:t>Give them new covenant latitude—not old covenant legalism. </a:t>
            </a:r>
          </a:p>
          <a:p>
            <a:r>
              <a:rPr lang="en-SG" dirty="0">
                <a:cs typeface="ＭＳ Ｐゴシック" charset="0"/>
              </a:rPr>
              <a:t>How can we encourage our leaders?</a:t>
            </a:r>
          </a:p>
          <a:p>
            <a:r>
              <a:rPr lang="en-SG" dirty="0">
                <a:cs typeface="ＭＳ Ｐゴシック" charset="0"/>
              </a:rPr>
              <a:t>Ask them!</a:t>
            </a:r>
          </a:p>
          <a:p>
            <a:r>
              <a:rPr lang="en-SG" dirty="0">
                <a:cs typeface="ＭＳ Ｐゴシック" charset="0"/>
              </a:rPr>
              <a:t>Give them a break.</a:t>
            </a:r>
          </a:p>
          <a:p>
            <a:r>
              <a:rPr lang="en-SG" dirty="0">
                <a:cs typeface="ＭＳ Ｐゴシック" charset="0"/>
              </a:rPr>
              <a:t>Tell them how they minister to you.</a:t>
            </a:r>
          </a:p>
          <a:p>
            <a:endParaRPr lang="en-US" dirty="0">
              <a:cs typeface="ＭＳ Ｐゴシック" charset="0"/>
            </a:endParaRPr>
          </a:p>
        </p:txBody>
      </p:sp>
    </p:spTree>
    <p:extLst>
      <p:ext uri="{BB962C8B-B14F-4D97-AF65-F5344CB8AC3E}">
        <p14:creationId xmlns:p14="http://schemas.microsoft.com/office/powerpoint/2010/main" val="435673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56798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Give generously to those who aren’t financially blessed like you.</a:t>
            </a:r>
            <a:r>
              <a:rPr lang="en-SG"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08019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27245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3"/>
            <a:r>
              <a:rPr lang="en-US" b="1" dirty="0">
                <a:latin typeface="Times New Roman" charset="0"/>
                <a:ea typeface="ＭＳ Ｐゴシック" charset="0"/>
              </a:rPr>
              <a:t>A man married for 20 years once decided to divorce his wife.  In preparing for the financial settlement, he began to rummage through his old checks.  </a:t>
            </a:r>
          </a:p>
          <a:p>
            <a:pPr lvl="3"/>
            <a:r>
              <a:rPr lang="en-US" b="1" dirty="0">
                <a:latin typeface="Times New Roman" charset="0"/>
                <a:ea typeface="ＭＳ Ｐゴシック" charset="0"/>
              </a:rPr>
              <a:t>One cancelled check after another stirred up memories of a long-forgotten past: the check to the hotel where he and his wife had spent their honeymoon, the check for their first car, the check for the hospital bill for their daughter</a:t>
            </a:r>
            <a:r>
              <a:rPr lang="fr-FR" b="1" dirty="0">
                <a:latin typeface="Times New Roman" charset="0"/>
                <a:ea typeface="ＭＳ Ｐゴシック" charset="0"/>
              </a:rPr>
              <a:t>'</a:t>
            </a:r>
            <a:r>
              <a:rPr lang="en-US" b="1" dirty="0">
                <a:latin typeface="Times New Roman" charset="0"/>
                <a:ea typeface="ＭＳ Ｐゴシック" charset="0"/>
              </a:rPr>
              <a:t>s birth, the check for the $2000 down payment on their first home.</a:t>
            </a:r>
          </a:p>
          <a:p>
            <a:pPr lvl="3"/>
            <a:r>
              <a:rPr lang="en-US" b="1" dirty="0">
                <a:latin typeface="Times New Roman" charset="0"/>
                <a:ea typeface="ＭＳ Ｐゴシック" charset="0"/>
              </a:rPr>
              <a:t>Finally, he could stand it no longer.  He pushed the checks aside, reached for the phone, and rang up his wife.  Telling her that they had invested too much in each other to throw it all away, he asked her for a new start.</a:t>
            </a:r>
          </a:p>
          <a:p>
            <a:pPr lvl="3"/>
            <a:r>
              <a:rPr lang="en-US" b="1" dirty="0">
                <a:latin typeface="Times New Roman" charset="0"/>
                <a:ea typeface="ＭＳ Ｐゴシック" charset="0"/>
              </a:rPr>
              <a:t>Your checkbook and mine also tells the story of our lives—our values and our lifestyles.  And more than anything else, our checkbook reveals our true walk with God because it announces what our treasures are (Chuck Swindoll, </a:t>
            </a:r>
            <a:r>
              <a:rPr lang="en-US" b="1" i="1" dirty="0">
                <a:latin typeface="Times New Roman" charset="0"/>
                <a:ea typeface="ＭＳ Ｐゴシック" charset="0"/>
              </a:rPr>
              <a:t>A Minister Everyone Would Respect</a:t>
            </a:r>
            <a:r>
              <a:rPr lang="en-US" b="1" dirty="0">
                <a:latin typeface="Times New Roman" charset="0"/>
                <a:ea typeface="ＭＳ Ｐゴシック" charset="0"/>
              </a:rPr>
              <a:t>, 1).</a:t>
            </a:r>
          </a:p>
        </p:txBody>
      </p:sp>
      <p:sp>
        <p:nvSpPr>
          <p:cNvPr id="262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02A15-5F69-6243-A59F-E8EA6E73F22F}" type="slidenum">
              <a:rPr lang="en-US" sz="1200"/>
              <a:pPr eaLnBrk="1" hangingPunct="1"/>
              <a:t>57</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can you be responsive to God’s heart for you? Instead of apathy, what is the right way to respond to the Lord for all he has done to save you, provide for you, purify you, restore you?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380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71497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Don’t be your own boss but instead live under God’s authority.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142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46709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8151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26564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531D44-D068-D944-A9A8-C22191F781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82976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0799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They must submit to God’s authority by loving each other (13:11-14).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85</a:t>
            </a:fld>
            <a:endParaRPr lang="en-US"/>
          </a:p>
        </p:txBody>
      </p:sp>
    </p:spTree>
    <p:extLst>
      <p:ext uri="{BB962C8B-B14F-4D97-AF65-F5344CB8AC3E}">
        <p14:creationId xmlns:p14="http://schemas.microsoft.com/office/powerpoint/2010/main" val="2658061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190345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Juan Carlos Ortiz pictures this as signing a contract. Do you trust the Lord? Imagine God placing before you a piece of paper. He says, “Please sign at the bottom.” You say, “OK, Lord, what is this?” “It is my plan for your life,” God responds. “Wow, how fantastic!” you reply and then look at the paper. “But, Lord,” you observe, “This paper is completely blank. There isn’t a word on it!” “Yes,” he says, “But don’t you trust me?”</a:t>
            </a:r>
          </a:p>
          <a:p>
            <a:r>
              <a:rPr lang="en-SG" dirty="0">
                <a:latin typeface="Arial" panose="020B0604020202020204" pitchFamily="34" charset="0"/>
                <a:cs typeface="Arial" panose="020B0604020202020204" pitchFamily="34" charset="0"/>
              </a:rPr>
              <a:t>Would you sign such a contract?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68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reached out to a church that was feeling conflicted and apathetic towards him—even though he started the church!</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1" charset="0"/>
                <a:ea typeface="ＭＳ Ｐゴシック" pitchFamily="-107" charset="-128"/>
                <a:cs typeface="ＭＳ Ｐゴシック" pitchFamily="-107" charset="-128"/>
              </a:rPr>
              <a:t>Imagine investing yourself into someone substantially—you help him or her get a job, you train the person with life skills that lead to success, or you even raise the person as your son or daughter. Despite all this, then that person turns against you! How would you feel? Certainly, this would hurt deeply. </a:t>
            </a:r>
            <a:endParaRPr lang="en-SG" sz="1200" b="0" kern="1200" dirty="0">
              <a:solidFill>
                <a:schemeClr val="tx1"/>
              </a:solidFill>
              <a:effectLst/>
              <a:latin typeface="Times New Roman" pitchFamily="-111" charset="0"/>
              <a:ea typeface="ＭＳ Ｐゴシック" pitchFamily="-107" charset="-128"/>
              <a:cs typeface="ＭＳ Ｐゴシック" pitchFamily="-107" charset="-128"/>
            </a:endParaRP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7883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956733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261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Give generously to those who aren’t financially blessed like you.</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Don’t be your own boss but instead live under God’s authority.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6256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856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11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8</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12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072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3723007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403100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6171608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23224812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41016860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33022462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24970832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244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058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9513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0049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4853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30212831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8275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47536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6323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2108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92792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9203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5841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215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8945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849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C5EA4-1929-FF46-8EF2-D79692060754}" type="slidenum">
              <a:rPr lang="en-US"/>
              <a:pPr>
                <a:defRPr/>
              </a:pPr>
              <a:t>‹#›</a:t>
            </a:fld>
            <a:endParaRPr lang="en-US"/>
          </a:p>
        </p:txBody>
      </p:sp>
    </p:spTree>
    <p:extLst>
      <p:ext uri="{BB962C8B-B14F-4D97-AF65-F5344CB8AC3E}">
        <p14:creationId xmlns:p14="http://schemas.microsoft.com/office/powerpoint/2010/main" val="629080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2994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7125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461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5360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6952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0702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659743"/>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39600"/>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51168"/>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929876"/>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ADEFD-430E-B94C-BFA1-956A36FF3FF8}" type="slidenum">
              <a:rPr lang="en-US"/>
              <a:pPr>
                <a:defRPr/>
              </a:pPr>
              <a:t>‹#›</a:t>
            </a:fld>
            <a:endParaRPr lang="en-US"/>
          </a:p>
        </p:txBody>
      </p:sp>
    </p:spTree>
    <p:extLst>
      <p:ext uri="{BB962C8B-B14F-4D97-AF65-F5344CB8AC3E}">
        <p14:creationId xmlns:p14="http://schemas.microsoft.com/office/powerpoint/2010/main" val="3929047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396165"/>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300101"/>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722122"/>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93190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19231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018695"/>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737157"/>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22481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14102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8973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DCD3D9-0D76-254C-A34C-CDFF580E829A}" type="slidenum">
              <a:rPr lang="en-US"/>
              <a:pPr>
                <a:defRPr/>
              </a:pPr>
              <a:t>‹#›</a:t>
            </a:fld>
            <a:endParaRPr lang="en-US"/>
          </a:p>
        </p:txBody>
      </p:sp>
    </p:spTree>
    <p:extLst>
      <p:ext uri="{BB962C8B-B14F-4D97-AF65-F5344CB8AC3E}">
        <p14:creationId xmlns:p14="http://schemas.microsoft.com/office/powerpoint/2010/main" val="36138766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07337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10408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78630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85405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842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12081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59529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02921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1277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6553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2372F-9C66-094A-82FF-7CF3906ACD93}" type="slidenum">
              <a:rPr lang="en-US"/>
              <a:pPr>
                <a:defRPr/>
              </a:pPr>
              <a:t>‹#›</a:t>
            </a:fld>
            <a:endParaRPr lang="en-US"/>
          </a:p>
        </p:txBody>
      </p:sp>
    </p:spTree>
    <p:extLst>
      <p:ext uri="{BB962C8B-B14F-4D97-AF65-F5344CB8AC3E}">
        <p14:creationId xmlns:p14="http://schemas.microsoft.com/office/powerpoint/2010/main" val="33681545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55392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6848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88786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66593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51934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46390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0123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1664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51648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8663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12EC0E-8138-BE45-837E-56D4240C6A66}" type="slidenum">
              <a:rPr lang="en-US"/>
              <a:pPr>
                <a:defRPr/>
              </a:pPr>
              <a:t>‹#›</a:t>
            </a:fld>
            <a:endParaRPr lang="en-US"/>
          </a:p>
        </p:txBody>
      </p:sp>
    </p:spTree>
    <p:extLst>
      <p:ext uri="{BB962C8B-B14F-4D97-AF65-F5344CB8AC3E}">
        <p14:creationId xmlns:p14="http://schemas.microsoft.com/office/powerpoint/2010/main" val="41809217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8454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1823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79730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74707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54133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7587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7827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33932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1237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993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0B021A-DC47-5247-AD56-7D5F0A74F02E}" type="slidenum">
              <a:rPr lang="en-US"/>
              <a:pPr>
                <a:defRPr/>
              </a:pPr>
              <a:t>‹#›</a:t>
            </a:fld>
            <a:endParaRPr lang="en-US"/>
          </a:p>
        </p:txBody>
      </p:sp>
    </p:spTree>
    <p:extLst>
      <p:ext uri="{BB962C8B-B14F-4D97-AF65-F5344CB8AC3E}">
        <p14:creationId xmlns:p14="http://schemas.microsoft.com/office/powerpoint/2010/main" val="38921909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91428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190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8151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15538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63682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83274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51953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58915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58363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595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9A08B9-D524-9B45-854A-B8F7AE0CECE6}" type="slidenum">
              <a:rPr lang="en-US"/>
              <a:pPr>
                <a:defRPr/>
              </a:pPr>
              <a:t>‹#›</a:t>
            </a:fld>
            <a:endParaRPr lang="en-US"/>
          </a:p>
        </p:txBody>
      </p:sp>
    </p:spTree>
    <p:extLst>
      <p:ext uri="{BB962C8B-B14F-4D97-AF65-F5344CB8AC3E}">
        <p14:creationId xmlns:p14="http://schemas.microsoft.com/office/powerpoint/2010/main" val="20179563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88505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55454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91168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55557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15295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79284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81675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3653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57424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85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6A87A-6D15-1E4E-B57C-D35767E05946}" type="slidenum">
              <a:rPr lang="en-US"/>
              <a:pPr>
                <a:defRPr/>
              </a:pPr>
              <a:t>‹#›</a:t>
            </a:fld>
            <a:endParaRPr lang="en-US"/>
          </a:p>
        </p:txBody>
      </p:sp>
    </p:spTree>
    <p:extLst>
      <p:ext uri="{BB962C8B-B14F-4D97-AF65-F5344CB8AC3E}">
        <p14:creationId xmlns:p14="http://schemas.microsoft.com/office/powerpoint/2010/main" val="18277355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05236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26139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08758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84855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87689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13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5637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48362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0977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960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135008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D7EE81-845D-D848-B11F-BBB9F8B443DE}" type="slidenum">
              <a:rPr lang="en-US"/>
              <a:pPr>
                <a:defRPr/>
              </a:pPr>
              <a:t>‹#›</a:t>
            </a:fld>
            <a:endParaRPr lang="en-US"/>
          </a:p>
        </p:txBody>
      </p:sp>
    </p:spTree>
    <p:extLst>
      <p:ext uri="{BB962C8B-B14F-4D97-AF65-F5344CB8AC3E}">
        <p14:creationId xmlns:p14="http://schemas.microsoft.com/office/powerpoint/2010/main" val="16689086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360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00177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552071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155DF63-BF03-2449-A07E-016AC7F528FF}"/>
              </a:ext>
            </a:extLst>
          </p:cNvPr>
          <p:cNvSpPr>
            <a:spLocks noGrp="1"/>
          </p:cNvSpPr>
          <p:nvPr>
            <p:ph type="dt" sz="half" idx="10"/>
          </p:nvPr>
        </p:nvSpPr>
        <p:spPr/>
        <p:txBody>
          <a:bodyPr/>
          <a:lstStyle>
            <a:lvl1pPr>
              <a:defRPr/>
            </a:lvl1pPr>
          </a:lstStyle>
          <a:p>
            <a:fld id="{D19D509D-D371-8545-8D7C-17551CF73FEC}"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B923A97A-9565-AF42-BABF-F95D0A348A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2A28B0-E9F1-C248-A135-AC509F2EE516}"/>
              </a:ext>
            </a:extLst>
          </p:cNvPr>
          <p:cNvSpPr>
            <a:spLocks noGrp="1"/>
          </p:cNvSpPr>
          <p:nvPr>
            <p:ph type="sldNum" sz="quarter" idx="12"/>
          </p:nvPr>
        </p:nvSpPr>
        <p:spPr/>
        <p:txBody>
          <a:bodyPr/>
          <a:lstStyle>
            <a:lvl1pPr>
              <a:defRPr/>
            </a:lvl1pPr>
          </a:lstStyle>
          <a:p>
            <a:fld id="{D41CC3B4-1F99-8C4F-B726-9C2D144F03F3}" type="slidenum">
              <a:rPr lang="en-US" altLang="en-US"/>
              <a:pPr/>
              <a:t>‹#›</a:t>
            </a:fld>
            <a:endParaRPr lang="en-US" altLang="en-US"/>
          </a:p>
        </p:txBody>
      </p:sp>
    </p:spTree>
    <p:extLst>
      <p:ext uri="{BB962C8B-B14F-4D97-AF65-F5344CB8AC3E}">
        <p14:creationId xmlns:p14="http://schemas.microsoft.com/office/powerpoint/2010/main" val="39624104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74307-1295-8549-ADAA-4345B0013969}"/>
              </a:ext>
            </a:extLst>
          </p:cNvPr>
          <p:cNvSpPr>
            <a:spLocks noGrp="1"/>
          </p:cNvSpPr>
          <p:nvPr>
            <p:ph type="dt" sz="half" idx="10"/>
          </p:nvPr>
        </p:nvSpPr>
        <p:spPr/>
        <p:txBody>
          <a:bodyPr/>
          <a:lstStyle>
            <a:lvl1pPr>
              <a:defRPr/>
            </a:lvl1pPr>
          </a:lstStyle>
          <a:p>
            <a:fld id="{32A15442-4AFD-384F-A9D1-33894CD9755B}"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F32F6E1E-6DC9-7D4F-AAAB-708A384A4D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BB87C-419C-6447-86E6-5D026997A287}"/>
              </a:ext>
            </a:extLst>
          </p:cNvPr>
          <p:cNvSpPr>
            <a:spLocks noGrp="1"/>
          </p:cNvSpPr>
          <p:nvPr>
            <p:ph type="sldNum" sz="quarter" idx="12"/>
          </p:nvPr>
        </p:nvSpPr>
        <p:spPr/>
        <p:txBody>
          <a:bodyPr/>
          <a:lstStyle>
            <a:lvl1pPr>
              <a:defRPr/>
            </a:lvl1pPr>
          </a:lstStyle>
          <a:p>
            <a:fld id="{6BFC2511-8759-5744-A944-CEAB62E2B701}" type="slidenum">
              <a:rPr lang="en-US" altLang="en-US"/>
              <a:pPr/>
              <a:t>‹#›</a:t>
            </a:fld>
            <a:endParaRPr lang="en-US" altLang="en-US"/>
          </a:p>
        </p:txBody>
      </p:sp>
    </p:spTree>
    <p:extLst>
      <p:ext uri="{BB962C8B-B14F-4D97-AF65-F5344CB8AC3E}">
        <p14:creationId xmlns:p14="http://schemas.microsoft.com/office/powerpoint/2010/main" val="18996656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F58C0-1F70-AF46-BCA7-E66633F2A03D}"/>
              </a:ext>
            </a:extLst>
          </p:cNvPr>
          <p:cNvSpPr>
            <a:spLocks noGrp="1"/>
          </p:cNvSpPr>
          <p:nvPr>
            <p:ph type="dt" sz="half" idx="10"/>
          </p:nvPr>
        </p:nvSpPr>
        <p:spPr/>
        <p:txBody>
          <a:bodyPr/>
          <a:lstStyle>
            <a:lvl1pPr>
              <a:defRPr/>
            </a:lvl1pPr>
          </a:lstStyle>
          <a:p>
            <a:fld id="{138969EA-7450-B242-B352-DAB9BC222335}"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57B086CD-E13A-F848-96BF-5DE634DBA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365D4E-6909-F844-93EB-47BEA33314F5}"/>
              </a:ext>
            </a:extLst>
          </p:cNvPr>
          <p:cNvSpPr>
            <a:spLocks noGrp="1"/>
          </p:cNvSpPr>
          <p:nvPr>
            <p:ph type="sldNum" sz="quarter" idx="12"/>
          </p:nvPr>
        </p:nvSpPr>
        <p:spPr/>
        <p:txBody>
          <a:bodyPr/>
          <a:lstStyle>
            <a:lvl1pPr>
              <a:defRPr/>
            </a:lvl1pPr>
          </a:lstStyle>
          <a:p>
            <a:fld id="{84F9E32F-BD8B-D948-9D5B-7CF6B1559ADA}" type="slidenum">
              <a:rPr lang="en-US" altLang="en-US"/>
              <a:pPr/>
              <a:t>‹#›</a:t>
            </a:fld>
            <a:endParaRPr lang="en-US" altLang="en-US"/>
          </a:p>
        </p:txBody>
      </p:sp>
    </p:spTree>
    <p:extLst>
      <p:ext uri="{BB962C8B-B14F-4D97-AF65-F5344CB8AC3E}">
        <p14:creationId xmlns:p14="http://schemas.microsoft.com/office/powerpoint/2010/main" val="8760132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6EA9D0-B7D6-A34B-B8B3-C0A9BB7112DB}"/>
              </a:ext>
            </a:extLst>
          </p:cNvPr>
          <p:cNvSpPr>
            <a:spLocks noGrp="1"/>
          </p:cNvSpPr>
          <p:nvPr>
            <p:ph type="dt" sz="half" idx="10"/>
          </p:nvPr>
        </p:nvSpPr>
        <p:spPr/>
        <p:txBody>
          <a:bodyPr/>
          <a:lstStyle>
            <a:lvl1pPr>
              <a:defRPr/>
            </a:lvl1pPr>
          </a:lstStyle>
          <a:p>
            <a:fld id="{8C51ED82-85FB-BB47-8001-42DD7744FEA2}" type="datetimeFigureOut">
              <a:rPr lang="en-US" altLang="en-US"/>
              <a:pPr/>
              <a:t>8/4/22</a:t>
            </a:fld>
            <a:endParaRPr lang="en-US" altLang="en-US"/>
          </a:p>
        </p:txBody>
      </p:sp>
      <p:sp>
        <p:nvSpPr>
          <p:cNvPr id="6" name="Footer Placeholder 4">
            <a:extLst>
              <a:ext uri="{FF2B5EF4-FFF2-40B4-BE49-F238E27FC236}">
                <a16:creationId xmlns:a16="http://schemas.microsoft.com/office/drawing/2014/main" id="{A2FCED7A-28B6-3545-B430-FC7EF9EBAB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BB8D20-FD9D-4F40-8B00-2FE5CCE75509}"/>
              </a:ext>
            </a:extLst>
          </p:cNvPr>
          <p:cNvSpPr>
            <a:spLocks noGrp="1"/>
          </p:cNvSpPr>
          <p:nvPr>
            <p:ph type="sldNum" sz="quarter" idx="12"/>
          </p:nvPr>
        </p:nvSpPr>
        <p:spPr/>
        <p:txBody>
          <a:bodyPr/>
          <a:lstStyle>
            <a:lvl1pPr>
              <a:defRPr/>
            </a:lvl1pPr>
          </a:lstStyle>
          <a:p>
            <a:fld id="{317D664C-5BBC-E24B-8D80-7F5415515077}" type="slidenum">
              <a:rPr lang="en-US" altLang="en-US"/>
              <a:pPr/>
              <a:t>‹#›</a:t>
            </a:fld>
            <a:endParaRPr lang="en-US" altLang="en-US"/>
          </a:p>
        </p:txBody>
      </p:sp>
    </p:spTree>
    <p:extLst>
      <p:ext uri="{BB962C8B-B14F-4D97-AF65-F5344CB8AC3E}">
        <p14:creationId xmlns:p14="http://schemas.microsoft.com/office/powerpoint/2010/main" val="46307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DB11DA-A0F0-5A43-8D9A-9F8C0D502CF9}"/>
              </a:ext>
            </a:extLst>
          </p:cNvPr>
          <p:cNvSpPr>
            <a:spLocks noGrp="1"/>
          </p:cNvSpPr>
          <p:nvPr>
            <p:ph type="dt" sz="half" idx="10"/>
          </p:nvPr>
        </p:nvSpPr>
        <p:spPr/>
        <p:txBody>
          <a:bodyPr/>
          <a:lstStyle>
            <a:lvl1pPr>
              <a:defRPr/>
            </a:lvl1pPr>
          </a:lstStyle>
          <a:p>
            <a:fld id="{CF27D10A-CC1C-4D4A-8DF4-83F2B7085534}" type="datetimeFigureOut">
              <a:rPr lang="en-US" altLang="en-US"/>
              <a:pPr/>
              <a:t>8/4/22</a:t>
            </a:fld>
            <a:endParaRPr lang="en-US" altLang="en-US"/>
          </a:p>
        </p:txBody>
      </p:sp>
      <p:sp>
        <p:nvSpPr>
          <p:cNvPr id="8" name="Footer Placeholder 4">
            <a:extLst>
              <a:ext uri="{FF2B5EF4-FFF2-40B4-BE49-F238E27FC236}">
                <a16:creationId xmlns:a16="http://schemas.microsoft.com/office/drawing/2014/main" id="{BBB5645F-613E-1F40-AD00-B62DC356D7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FFAB85-64CD-2941-9177-402C65CE4852}"/>
              </a:ext>
            </a:extLst>
          </p:cNvPr>
          <p:cNvSpPr>
            <a:spLocks noGrp="1"/>
          </p:cNvSpPr>
          <p:nvPr>
            <p:ph type="sldNum" sz="quarter" idx="12"/>
          </p:nvPr>
        </p:nvSpPr>
        <p:spPr/>
        <p:txBody>
          <a:bodyPr/>
          <a:lstStyle>
            <a:lvl1pPr>
              <a:defRPr/>
            </a:lvl1pPr>
          </a:lstStyle>
          <a:p>
            <a:fld id="{B2E9DBFF-105B-6F49-A55F-1C3B8DD22E05}" type="slidenum">
              <a:rPr lang="en-US" altLang="en-US"/>
              <a:pPr/>
              <a:t>‹#›</a:t>
            </a:fld>
            <a:endParaRPr lang="en-US" altLang="en-US"/>
          </a:p>
        </p:txBody>
      </p:sp>
    </p:spTree>
    <p:extLst>
      <p:ext uri="{BB962C8B-B14F-4D97-AF65-F5344CB8AC3E}">
        <p14:creationId xmlns:p14="http://schemas.microsoft.com/office/powerpoint/2010/main" val="3346080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333EC0-6A70-3B49-B0A9-05BCBE71170C}"/>
              </a:ext>
            </a:extLst>
          </p:cNvPr>
          <p:cNvSpPr>
            <a:spLocks noGrp="1"/>
          </p:cNvSpPr>
          <p:nvPr>
            <p:ph type="dt" sz="half" idx="10"/>
          </p:nvPr>
        </p:nvSpPr>
        <p:spPr/>
        <p:txBody>
          <a:bodyPr/>
          <a:lstStyle>
            <a:lvl1pPr>
              <a:defRPr/>
            </a:lvl1pPr>
          </a:lstStyle>
          <a:p>
            <a:fld id="{77349BAE-DAB1-8847-AA72-321D50C0ABE5}" type="datetimeFigureOut">
              <a:rPr lang="en-US" altLang="en-US"/>
              <a:pPr/>
              <a:t>8/4/22</a:t>
            </a:fld>
            <a:endParaRPr lang="en-US" altLang="en-US"/>
          </a:p>
        </p:txBody>
      </p:sp>
      <p:sp>
        <p:nvSpPr>
          <p:cNvPr id="4" name="Footer Placeholder 4">
            <a:extLst>
              <a:ext uri="{FF2B5EF4-FFF2-40B4-BE49-F238E27FC236}">
                <a16:creationId xmlns:a16="http://schemas.microsoft.com/office/drawing/2014/main" id="{2D158F98-B0E4-6C4F-BA24-0B32086539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E428E3-349A-534A-AFDD-7DA6F62BEAA2}"/>
              </a:ext>
            </a:extLst>
          </p:cNvPr>
          <p:cNvSpPr>
            <a:spLocks noGrp="1"/>
          </p:cNvSpPr>
          <p:nvPr>
            <p:ph type="sldNum" sz="quarter" idx="12"/>
          </p:nvPr>
        </p:nvSpPr>
        <p:spPr/>
        <p:txBody>
          <a:bodyPr/>
          <a:lstStyle>
            <a:lvl1pPr>
              <a:defRPr/>
            </a:lvl1pPr>
          </a:lstStyle>
          <a:p>
            <a:fld id="{FBBDAF83-2A6C-2444-803F-031FA577EA38}" type="slidenum">
              <a:rPr lang="en-US" altLang="en-US"/>
              <a:pPr/>
              <a:t>‹#›</a:t>
            </a:fld>
            <a:endParaRPr lang="en-US" altLang="en-US"/>
          </a:p>
        </p:txBody>
      </p:sp>
    </p:spTree>
    <p:extLst>
      <p:ext uri="{BB962C8B-B14F-4D97-AF65-F5344CB8AC3E}">
        <p14:creationId xmlns:p14="http://schemas.microsoft.com/office/powerpoint/2010/main" val="42110996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0CF9EB-1DA5-FD45-834B-068DDF782F88}"/>
              </a:ext>
            </a:extLst>
          </p:cNvPr>
          <p:cNvSpPr>
            <a:spLocks noGrp="1"/>
          </p:cNvSpPr>
          <p:nvPr>
            <p:ph type="dt" sz="half" idx="10"/>
          </p:nvPr>
        </p:nvSpPr>
        <p:spPr/>
        <p:txBody>
          <a:bodyPr/>
          <a:lstStyle>
            <a:lvl1pPr>
              <a:defRPr/>
            </a:lvl1pPr>
          </a:lstStyle>
          <a:p>
            <a:fld id="{D67B0F24-979E-F64B-8914-F1682D294E29}" type="datetimeFigureOut">
              <a:rPr lang="en-US" altLang="en-US"/>
              <a:pPr/>
              <a:t>8/4/22</a:t>
            </a:fld>
            <a:endParaRPr lang="en-US" altLang="en-US"/>
          </a:p>
        </p:txBody>
      </p:sp>
      <p:sp>
        <p:nvSpPr>
          <p:cNvPr id="3" name="Footer Placeholder 4">
            <a:extLst>
              <a:ext uri="{FF2B5EF4-FFF2-40B4-BE49-F238E27FC236}">
                <a16:creationId xmlns:a16="http://schemas.microsoft.com/office/drawing/2014/main" id="{0BD08F0B-889F-D14E-B6B9-E45515AF4A4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C90B30-9617-8A41-9F25-1D827BC59D7E}"/>
              </a:ext>
            </a:extLst>
          </p:cNvPr>
          <p:cNvSpPr>
            <a:spLocks noGrp="1"/>
          </p:cNvSpPr>
          <p:nvPr>
            <p:ph type="sldNum" sz="quarter" idx="12"/>
          </p:nvPr>
        </p:nvSpPr>
        <p:spPr/>
        <p:txBody>
          <a:bodyPr/>
          <a:lstStyle>
            <a:lvl1pPr>
              <a:defRPr/>
            </a:lvl1pPr>
          </a:lstStyle>
          <a:p>
            <a:fld id="{4A9D787C-3E38-F043-872F-EC2458E6FD3F}" type="slidenum">
              <a:rPr lang="en-US" altLang="en-US"/>
              <a:pPr/>
              <a:t>‹#›</a:t>
            </a:fld>
            <a:endParaRPr lang="en-US" altLang="en-US"/>
          </a:p>
        </p:txBody>
      </p:sp>
    </p:spTree>
    <p:extLst>
      <p:ext uri="{BB962C8B-B14F-4D97-AF65-F5344CB8AC3E}">
        <p14:creationId xmlns:p14="http://schemas.microsoft.com/office/powerpoint/2010/main" val="318380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396C4D-3DBC-A94F-BB68-7A57E0A97BC7}" type="slidenum">
              <a:rPr lang="en-US"/>
              <a:pPr>
                <a:defRPr/>
              </a:pPr>
              <a:t>‹#›</a:t>
            </a:fld>
            <a:endParaRPr lang="en-US"/>
          </a:p>
        </p:txBody>
      </p:sp>
    </p:spTree>
    <p:extLst>
      <p:ext uri="{BB962C8B-B14F-4D97-AF65-F5344CB8AC3E}">
        <p14:creationId xmlns:p14="http://schemas.microsoft.com/office/powerpoint/2010/main" val="28307451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E170BE7-C0AC-574D-8125-B43B8369E5C1}"/>
              </a:ext>
            </a:extLst>
          </p:cNvPr>
          <p:cNvSpPr>
            <a:spLocks noGrp="1"/>
          </p:cNvSpPr>
          <p:nvPr>
            <p:ph type="dt" sz="half" idx="10"/>
          </p:nvPr>
        </p:nvSpPr>
        <p:spPr/>
        <p:txBody>
          <a:bodyPr/>
          <a:lstStyle>
            <a:lvl1pPr>
              <a:defRPr/>
            </a:lvl1pPr>
          </a:lstStyle>
          <a:p>
            <a:fld id="{BF144D85-82C3-864A-9A27-2FDC2630043D}" type="datetimeFigureOut">
              <a:rPr lang="en-US" altLang="en-US"/>
              <a:pPr/>
              <a:t>8/4/22</a:t>
            </a:fld>
            <a:endParaRPr lang="en-US" altLang="en-US"/>
          </a:p>
        </p:txBody>
      </p:sp>
      <p:sp>
        <p:nvSpPr>
          <p:cNvPr id="6" name="Footer Placeholder 4">
            <a:extLst>
              <a:ext uri="{FF2B5EF4-FFF2-40B4-BE49-F238E27FC236}">
                <a16:creationId xmlns:a16="http://schemas.microsoft.com/office/drawing/2014/main" id="{382F43A2-3131-0D40-96EE-D8575AD8D6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F510C7-278F-804B-BE69-9AA3C9F6279E}"/>
              </a:ext>
            </a:extLst>
          </p:cNvPr>
          <p:cNvSpPr>
            <a:spLocks noGrp="1"/>
          </p:cNvSpPr>
          <p:nvPr>
            <p:ph type="sldNum" sz="quarter" idx="12"/>
          </p:nvPr>
        </p:nvSpPr>
        <p:spPr/>
        <p:txBody>
          <a:bodyPr/>
          <a:lstStyle>
            <a:lvl1pPr>
              <a:defRPr/>
            </a:lvl1pPr>
          </a:lstStyle>
          <a:p>
            <a:fld id="{5AEC8F7B-EA2D-2D40-9387-8A81FB7A5073}" type="slidenum">
              <a:rPr lang="en-US" altLang="en-US"/>
              <a:pPr/>
              <a:t>‹#›</a:t>
            </a:fld>
            <a:endParaRPr lang="en-US" altLang="en-US"/>
          </a:p>
        </p:txBody>
      </p:sp>
    </p:spTree>
    <p:extLst>
      <p:ext uri="{BB962C8B-B14F-4D97-AF65-F5344CB8AC3E}">
        <p14:creationId xmlns:p14="http://schemas.microsoft.com/office/powerpoint/2010/main" val="32008386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C697D8-EE2C-624F-A3CD-E58E5A9183A1}"/>
              </a:ext>
            </a:extLst>
          </p:cNvPr>
          <p:cNvSpPr>
            <a:spLocks noGrp="1"/>
          </p:cNvSpPr>
          <p:nvPr>
            <p:ph type="dt" sz="half" idx="10"/>
          </p:nvPr>
        </p:nvSpPr>
        <p:spPr/>
        <p:txBody>
          <a:bodyPr/>
          <a:lstStyle>
            <a:lvl1pPr>
              <a:defRPr/>
            </a:lvl1pPr>
          </a:lstStyle>
          <a:p>
            <a:fld id="{B9CD90A7-2095-FE4D-8A99-18640D826F75}" type="datetimeFigureOut">
              <a:rPr lang="en-US" altLang="en-US"/>
              <a:pPr/>
              <a:t>8/4/22</a:t>
            </a:fld>
            <a:endParaRPr lang="en-US" altLang="en-US"/>
          </a:p>
        </p:txBody>
      </p:sp>
      <p:sp>
        <p:nvSpPr>
          <p:cNvPr id="6" name="Footer Placeholder 4">
            <a:extLst>
              <a:ext uri="{FF2B5EF4-FFF2-40B4-BE49-F238E27FC236}">
                <a16:creationId xmlns:a16="http://schemas.microsoft.com/office/drawing/2014/main" id="{2273BEBA-B723-BB47-80FA-BAD7228F49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25A4D5-F59D-C048-BD39-3B99B4ADAC00}"/>
              </a:ext>
            </a:extLst>
          </p:cNvPr>
          <p:cNvSpPr>
            <a:spLocks noGrp="1"/>
          </p:cNvSpPr>
          <p:nvPr>
            <p:ph type="sldNum" sz="quarter" idx="12"/>
          </p:nvPr>
        </p:nvSpPr>
        <p:spPr/>
        <p:txBody>
          <a:bodyPr/>
          <a:lstStyle>
            <a:lvl1pPr>
              <a:defRPr/>
            </a:lvl1pPr>
          </a:lstStyle>
          <a:p>
            <a:fld id="{7B722AF5-DC19-C54F-A8DB-3C5626EA2308}" type="slidenum">
              <a:rPr lang="en-US" altLang="en-US"/>
              <a:pPr/>
              <a:t>‹#›</a:t>
            </a:fld>
            <a:endParaRPr lang="en-US" altLang="en-US"/>
          </a:p>
        </p:txBody>
      </p:sp>
    </p:spTree>
    <p:extLst>
      <p:ext uri="{BB962C8B-B14F-4D97-AF65-F5344CB8AC3E}">
        <p14:creationId xmlns:p14="http://schemas.microsoft.com/office/powerpoint/2010/main" val="17545230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E0990-7804-5644-9C8F-DF6EA4FC99B9}"/>
              </a:ext>
            </a:extLst>
          </p:cNvPr>
          <p:cNvSpPr>
            <a:spLocks noGrp="1"/>
          </p:cNvSpPr>
          <p:nvPr>
            <p:ph type="dt" sz="half" idx="10"/>
          </p:nvPr>
        </p:nvSpPr>
        <p:spPr/>
        <p:txBody>
          <a:bodyPr/>
          <a:lstStyle>
            <a:lvl1pPr>
              <a:defRPr/>
            </a:lvl1pPr>
          </a:lstStyle>
          <a:p>
            <a:fld id="{D69BE518-2125-4041-9773-AFB0CEF39989}"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3A220BB2-5B3B-244B-99E7-FA3ED875D7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AB3FDD-ED54-3941-B9C0-9711F38504D9}"/>
              </a:ext>
            </a:extLst>
          </p:cNvPr>
          <p:cNvSpPr>
            <a:spLocks noGrp="1"/>
          </p:cNvSpPr>
          <p:nvPr>
            <p:ph type="sldNum" sz="quarter" idx="12"/>
          </p:nvPr>
        </p:nvSpPr>
        <p:spPr/>
        <p:txBody>
          <a:bodyPr/>
          <a:lstStyle>
            <a:lvl1pPr>
              <a:defRPr/>
            </a:lvl1pPr>
          </a:lstStyle>
          <a:p>
            <a:fld id="{773C387E-32D9-1C41-B6E2-AFAEAEA62DBA}" type="slidenum">
              <a:rPr lang="en-US" altLang="en-US"/>
              <a:pPr/>
              <a:t>‹#›</a:t>
            </a:fld>
            <a:endParaRPr lang="en-US" altLang="en-US"/>
          </a:p>
        </p:txBody>
      </p:sp>
    </p:spTree>
    <p:extLst>
      <p:ext uri="{BB962C8B-B14F-4D97-AF65-F5344CB8AC3E}">
        <p14:creationId xmlns:p14="http://schemas.microsoft.com/office/powerpoint/2010/main" val="41244559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6B09-E326-5748-AC9C-B680E71C8FEE}"/>
              </a:ext>
            </a:extLst>
          </p:cNvPr>
          <p:cNvSpPr>
            <a:spLocks noGrp="1"/>
          </p:cNvSpPr>
          <p:nvPr>
            <p:ph type="dt" sz="half" idx="10"/>
          </p:nvPr>
        </p:nvSpPr>
        <p:spPr/>
        <p:txBody>
          <a:bodyPr/>
          <a:lstStyle>
            <a:lvl1pPr>
              <a:defRPr/>
            </a:lvl1pPr>
          </a:lstStyle>
          <a:p>
            <a:fld id="{FB12C801-9CEA-CF47-BAF5-1CB64FA0D3B0}"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19DA8AF5-9667-D84B-B43A-329957CD5C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1D33AD-425C-8A4B-AB59-FF90C9978E6B}"/>
              </a:ext>
            </a:extLst>
          </p:cNvPr>
          <p:cNvSpPr>
            <a:spLocks noGrp="1"/>
          </p:cNvSpPr>
          <p:nvPr>
            <p:ph type="sldNum" sz="quarter" idx="12"/>
          </p:nvPr>
        </p:nvSpPr>
        <p:spPr/>
        <p:txBody>
          <a:bodyPr/>
          <a:lstStyle>
            <a:lvl1pPr>
              <a:defRPr/>
            </a:lvl1pPr>
          </a:lstStyle>
          <a:p>
            <a:fld id="{4E4D4558-88D5-5449-B70D-7A07B8F41EC2}" type="slidenum">
              <a:rPr lang="en-US" altLang="en-US"/>
              <a:pPr/>
              <a:t>‹#›</a:t>
            </a:fld>
            <a:endParaRPr lang="en-US" altLang="en-US"/>
          </a:p>
        </p:txBody>
      </p:sp>
    </p:spTree>
    <p:extLst>
      <p:ext uri="{BB962C8B-B14F-4D97-AF65-F5344CB8AC3E}">
        <p14:creationId xmlns:p14="http://schemas.microsoft.com/office/powerpoint/2010/main" val="9510741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331297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236006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08599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363607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446517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54402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5B9AC-6D5B-7E4C-B3D1-D41C39555F26}" type="slidenum">
              <a:rPr lang="en-US"/>
              <a:pPr>
                <a:defRPr/>
              </a:pPr>
              <a:t>‹#›</a:t>
            </a:fld>
            <a:endParaRPr lang="en-US"/>
          </a:p>
        </p:txBody>
      </p:sp>
    </p:spTree>
    <p:extLst>
      <p:ext uri="{BB962C8B-B14F-4D97-AF65-F5344CB8AC3E}">
        <p14:creationId xmlns:p14="http://schemas.microsoft.com/office/powerpoint/2010/main" val="3116928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115318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01778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4039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532163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235995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616971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679915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41233442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12117008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1455860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0FC3FAF-B244-6D4C-B5D9-03DD2DB0B2EC}" type="slidenum">
              <a:rPr lang="en-GB"/>
              <a:pPr>
                <a:defRPr/>
              </a:pPr>
              <a:t>‹#›</a:t>
            </a:fld>
            <a:endParaRPr lang="en-GB"/>
          </a:p>
        </p:txBody>
      </p:sp>
    </p:spTree>
    <p:extLst>
      <p:ext uri="{BB962C8B-B14F-4D97-AF65-F5344CB8AC3E}">
        <p14:creationId xmlns:p14="http://schemas.microsoft.com/office/powerpoint/2010/main" val="4033136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6817488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25557989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14326955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5875944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28210849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19960062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20937862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3589307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3663078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3144548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1276567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895304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1136319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1077844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3847549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4270552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3132746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2442173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413199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3199738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1412197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3135413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1346851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41543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210859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3734458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3676716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3079907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4172635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4212442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3783457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3030500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3265368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185826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2784719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395557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758797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1465772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1512362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1995888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3412005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3602658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4163581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3543414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3443837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142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28D836-BFD2-B74C-8C2C-C6687AFB6EF5}" type="slidenum">
              <a:rPr lang="en-US"/>
              <a:pPr>
                <a:defRPr/>
              </a:pPr>
              <a:t>‹#›</a:t>
            </a:fld>
            <a:endParaRPr lang="en-US"/>
          </a:p>
        </p:txBody>
      </p:sp>
    </p:spTree>
    <p:extLst>
      <p:ext uri="{BB962C8B-B14F-4D97-AF65-F5344CB8AC3E}">
        <p14:creationId xmlns:p14="http://schemas.microsoft.com/office/powerpoint/2010/main" val="3781582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6A98B9-90AD-434E-BD44-54923062317A}" type="slidenum">
              <a:rPr lang="en-US"/>
              <a:pPr>
                <a:defRPr/>
              </a:pPr>
              <a:t>‹#›</a:t>
            </a:fld>
            <a:endParaRPr lang="en-US"/>
          </a:p>
        </p:txBody>
      </p:sp>
    </p:spTree>
    <p:extLst>
      <p:ext uri="{BB962C8B-B14F-4D97-AF65-F5344CB8AC3E}">
        <p14:creationId xmlns:p14="http://schemas.microsoft.com/office/powerpoint/2010/main" val="126705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3408886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1D34190-CFDC-484A-825B-49E6C8AA2CC1}" type="slidenum">
              <a:rPr lang="en-US"/>
              <a:pPr>
                <a:defRPr/>
              </a:pPr>
              <a:t>‹#›</a:t>
            </a:fld>
            <a:endParaRPr lang="en-US"/>
          </a:p>
        </p:txBody>
      </p:sp>
    </p:spTree>
    <p:extLst>
      <p:ext uri="{BB962C8B-B14F-4D97-AF65-F5344CB8AC3E}">
        <p14:creationId xmlns:p14="http://schemas.microsoft.com/office/powerpoint/2010/main" val="24606771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B7504B-DAC9-FF47-8724-0D7A8353136B}" type="slidenum">
              <a:rPr lang="en-US"/>
              <a:pPr>
                <a:defRPr/>
              </a:pPr>
              <a:t>‹#›</a:t>
            </a:fld>
            <a:endParaRPr lang="en-US"/>
          </a:p>
        </p:txBody>
      </p:sp>
    </p:spTree>
    <p:extLst>
      <p:ext uri="{BB962C8B-B14F-4D97-AF65-F5344CB8AC3E}">
        <p14:creationId xmlns:p14="http://schemas.microsoft.com/office/powerpoint/2010/main" val="25040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A60CA44-8DF9-0B40-B7AC-DF18088919EA}" type="slidenum">
              <a:rPr lang="en-US"/>
              <a:pPr>
                <a:defRPr/>
              </a:pPr>
              <a:t>‹#›</a:t>
            </a:fld>
            <a:endParaRPr lang="en-US"/>
          </a:p>
        </p:txBody>
      </p:sp>
    </p:spTree>
    <p:extLst>
      <p:ext uri="{BB962C8B-B14F-4D97-AF65-F5344CB8AC3E}">
        <p14:creationId xmlns:p14="http://schemas.microsoft.com/office/powerpoint/2010/main" val="1518244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F99D2C1-E47C-8346-9AF8-6613577F36E1}" type="slidenum">
              <a:rPr lang="en-US"/>
              <a:pPr>
                <a:defRPr/>
              </a:pPr>
              <a:t>‹#›</a:t>
            </a:fld>
            <a:endParaRPr lang="en-US"/>
          </a:p>
        </p:txBody>
      </p:sp>
    </p:spTree>
    <p:extLst>
      <p:ext uri="{BB962C8B-B14F-4D97-AF65-F5344CB8AC3E}">
        <p14:creationId xmlns:p14="http://schemas.microsoft.com/office/powerpoint/2010/main" val="4189715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95E9828-5219-3D49-AAC7-33AB56DEBDF2}" type="slidenum">
              <a:rPr lang="en-US"/>
              <a:pPr>
                <a:defRPr/>
              </a:pPr>
              <a:t>‹#›</a:t>
            </a:fld>
            <a:endParaRPr lang="en-US"/>
          </a:p>
        </p:txBody>
      </p:sp>
    </p:spTree>
    <p:extLst>
      <p:ext uri="{BB962C8B-B14F-4D97-AF65-F5344CB8AC3E}">
        <p14:creationId xmlns:p14="http://schemas.microsoft.com/office/powerpoint/2010/main" val="1689319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2FD6EB-3205-474E-A56D-FB21879E2F57}" type="slidenum">
              <a:rPr lang="en-US"/>
              <a:pPr>
                <a:defRPr/>
              </a:pPr>
              <a:t>‹#›</a:t>
            </a:fld>
            <a:endParaRPr lang="en-US"/>
          </a:p>
        </p:txBody>
      </p:sp>
    </p:spTree>
    <p:extLst>
      <p:ext uri="{BB962C8B-B14F-4D97-AF65-F5344CB8AC3E}">
        <p14:creationId xmlns:p14="http://schemas.microsoft.com/office/powerpoint/2010/main" val="445052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A3425-EFC9-134A-909B-E004185891E2}" type="slidenum">
              <a:rPr lang="en-US"/>
              <a:pPr>
                <a:defRPr/>
              </a:pPr>
              <a:t>‹#›</a:t>
            </a:fld>
            <a:endParaRPr lang="en-US"/>
          </a:p>
        </p:txBody>
      </p:sp>
    </p:spTree>
    <p:extLst>
      <p:ext uri="{BB962C8B-B14F-4D97-AF65-F5344CB8AC3E}">
        <p14:creationId xmlns:p14="http://schemas.microsoft.com/office/powerpoint/2010/main" val="3720466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5796D2-2D5E-1846-A6E1-BF58CD025E90}" type="slidenum">
              <a:rPr lang="en-US"/>
              <a:pPr>
                <a:defRPr/>
              </a:pPr>
              <a:t>‹#›</a:t>
            </a:fld>
            <a:endParaRPr lang="en-US"/>
          </a:p>
        </p:txBody>
      </p:sp>
    </p:spTree>
    <p:extLst>
      <p:ext uri="{BB962C8B-B14F-4D97-AF65-F5344CB8AC3E}">
        <p14:creationId xmlns:p14="http://schemas.microsoft.com/office/powerpoint/2010/main" val="1648962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68BF621-A35A-224C-814A-BCAA46B08FD3}" type="slidenum">
              <a:rPr lang="en-US"/>
              <a:pPr>
                <a:defRPr/>
              </a:pPr>
              <a:t>‹#›</a:t>
            </a:fld>
            <a:endParaRPr lang="en-US"/>
          </a:p>
        </p:txBody>
      </p:sp>
    </p:spTree>
    <p:extLst>
      <p:ext uri="{BB962C8B-B14F-4D97-AF65-F5344CB8AC3E}">
        <p14:creationId xmlns:p14="http://schemas.microsoft.com/office/powerpoint/2010/main" val="3818438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425258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24877610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4174302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3274559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23484541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153373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3255772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37808375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863128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631001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9286069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323373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3766430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solidFill>
                  <a:srgbClr val="000000"/>
                </a:solidFill>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solidFill>
                  <a:srgbClr val="000000"/>
                </a:solidFill>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5EC79CE7-D016-2943-8A01-D0E6D9970BE4}" type="slidenum">
              <a:rPr lang="en-US"/>
              <a:pPr>
                <a:defRPr/>
              </a:pPr>
              <a:t>‹#›</a:t>
            </a:fld>
            <a:endParaRPr lang="en-US"/>
          </a:p>
        </p:txBody>
      </p:sp>
    </p:spTree>
    <p:extLst>
      <p:ext uri="{BB962C8B-B14F-4D97-AF65-F5344CB8AC3E}">
        <p14:creationId xmlns:p14="http://schemas.microsoft.com/office/powerpoint/2010/main" val="11029482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06AFC918-E59A-1845-9E8A-4F53E6DEEF3E}" type="slidenum">
              <a:rPr lang="en-GB"/>
              <a:pPr>
                <a:defRPr/>
              </a:pPr>
              <a:t>‹#›</a:t>
            </a:fld>
            <a:endParaRPr lang="en-GB"/>
          </a:p>
        </p:txBody>
      </p:sp>
    </p:spTree>
    <p:extLst>
      <p:ext uri="{BB962C8B-B14F-4D97-AF65-F5344CB8AC3E}">
        <p14:creationId xmlns:p14="http://schemas.microsoft.com/office/powerpoint/2010/main" val="7301381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1DC6ED9-5101-0945-8A0C-2A3716E684CE}" type="slidenum">
              <a:rPr lang="en-US"/>
              <a:pPr>
                <a:defRPr/>
              </a:pPr>
              <a:t>‹#›</a:t>
            </a:fld>
            <a:endParaRPr lang="en-US"/>
          </a:p>
        </p:txBody>
      </p:sp>
    </p:spTree>
    <p:extLst>
      <p:ext uri="{BB962C8B-B14F-4D97-AF65-F5344CB8AC3E}">
        <p14:creationId xmlns:p14="http://schemas.microsoft.com/office/powerpoint/2010/main" val="34738073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1095A3D-D439-9748-A96A-6FEDA1FF07D6}" type="slidenum">
              <a:rPr lang="en-US"/>
              <a:pPr>
                <a:defRPr/>
              </a:pPr>
              <a:t>‹#›</a:t>
            </a:fld>
            <a:endParaRPr lang="en-US"/>
          </a:p>
        </p:txBody>
      </p:sp>
    </p:spTree>
    <p:extLst>
      <p:ext uri="{BB962C8B-B14F-4D97-AF65-F5344CB8AC3E}">
        <p14:creationId xmlns:p14="http://schemas.microsoft.com/office/powerpoint/2010/main" val="9557368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7CB08E-8F99-CB4A-8F8F-A541A56DC4E7}" type="slidenum">
              <a:rPr lang="en-US"/>
              <a:pPr>
                <a:defRPr/>
              </a:pPr>
              <a:t>‹#›</a:t>
            </a:fld>
            <a:endParaRPr lang="en-US"/>
          </a:p>
        </p:txBody>
      </p:sp>
    </p:spTree>
    <p:extLst>
      <p:ext uri="{BB962C8B-B14F-4D97-AF65-F5344CB8AC3E}">
        <p14:creationId xmlns:p14="http://schemas.microsoft.com/office/powerpoint/2010/main" val="21707062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F299107-A618-F848-ACDE-88001D042CA6}" type="slidenum">
              <a:rPr lang="en-US"/>
              <a:pPr>
                <a:defRPr/>
              </a:pPr>
              <a:t>‹#›</a:t>
            </a:fld>
            <a:endParaRPr lang="en-US"/>
          </a:p>
        </p:txBody>
      </p:sp>
    </p:spTree>
    <p:extLst>
      <p:ext uri="{BB962C8B-B14F-4D97-AF65-F5344CB8AC3E}">
        <p14:creationId xmlns:p14="http://schemas.microsoft.com/office/powerpoint/2010/main" val="3032182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A36D125-2033-AF48-BCC8-34B5C25B3C7B}" type="slidenum">
              <a:rPr lang="en-US"/>
              <a:pPr>
                <a:defRPr/>
              </a:pPr>
              <a:t>‹#›</a:t>
            </a:fld>
            <a:endParaRPr lang="en-US"/>
          </a:p>
        </p:txBody>
      </p:sp>
    </p:spTree>
    <p:extLst>
      <p:ext uri="{BB962C8B-B14F-4D97-AF65-F5344CB8AC3E}">
        <p14:creationId xmlns:p14="http://schemas.microsoft.com/office/powerpoint/2010/main" val="28922026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BCBA036-D776-3942-B2D9-E1C95ED38D15}" type="slidenum">
              <a:rPr lang="en-US"/>
              <a:pPr>
                <a:defRPr/>
              </a:pPr>
              <a:t>‹#›</a:t>
            </a:fld>
            <a:endParaRPr lang="en-US"/>
          </a:p>
        </p:txBody>
      </p:sp>
    </p:spTree>
    <p:extLst>
      <p:ext uri="{BB962C8B-B14F-4D97-AF65-F5344CB8AC3E}">
        <p14:creationId xmlns:p14="http://schemas.microsoft.com/office/powerpoint/2010/main" val="36233745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79C4C69-D410-C34D-8FB7-1D86220AD12F}" type="slidenum">
              <a:rPr lang="en-US"/>
              <a:pPr>
                <a:defRPr/>
              </a:pPr>
              <a:t>‹#›</a:t>
            </a:fld>
            <a:endParaRPr lang="en-US"/>
          </a:p>
        </p:txBody>
      </p:sp>
    </p:spTree>
    <p:extLst>
      <p:ext uri="{BB962C8B-B14F-4D97-AF65-F5344CB8AC3E}">
        <p14:creationId xmlns:p14="http://schemas.microsoft.com/office/powerpoint/2010/main" val="19723303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041B03-1201-CE4E-8FD6-53C0AA5AFF3C}" type="slidenum">
              <a:rPr lang="en-US"/>
              <a:pPr>
                <a:defRPr/>
              </a:pPr>
              <a:t>‹#›</a:t>
            </a:fld>
            <a:endParaRPr lang="en-US"/>
          </a:p>
        </p:txBody>
      </p:sp>
    </p:spTree>
    <p:extLst>
      <p:ext uri="{BB962C8B-B14F-4D97-AF65-F5344CB8AC3E}">
        <p14:creationId xmlns:p14="http://schemas.microsoft.com/office/powerpoint/2010/main" val="64676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9775923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310B14-EE60-7649-9C32-F6CC9B8BEF22}" type="slidenum">
              <a:rPr lang="en-US"/>
              <a:pPr>
                <a:defRPr/>
              </a:pPr>
              <a:t>‹#›</a:t>
            </a:fld>
            <a:endParaRPr lang="en-US"/>
          </a:p>
        </p:txBody>
      </p:sp>
    </p:spTree>
    <p:extLst>
      <p:ext uri="{BB962C8B-B14F-4D97-AF65-F5344CB8AC3E}">
        <p14:creationId xmlns:p14="http://schemas.microsoft.com/office/powerpoint/2010/main" val="1196967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DA4D92-1DDC-574B-89A1-F636000EA672}" type="slidenum">
              <a:rPr lang="en-US"/>
              <a:pPr>
                <a:defRPr/>
              </a:pPr>
              <a:t>‹#›</a:t>
            </a:fld>
            <a:endParaRPr lang="en-US"/>
          </a:p>
        </p:txBody>
      </p:sp>
    </p:spTree>
    <p:extLst>
      <p:ext uri="{BB962C8B-B14F-4D97-AF65-F5344CB8AC3E}">
        <p14:creationId xmlns:p14="http://schemas.microsoft.com/office/powerpoint/2010/main" val="13838822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C9127D-B1B6-F942-924C-783346808C46}" type="slidenum">
              <a:rPr lang="en-US"/>
              <a:pPr>
                <a:defRPr/>
              </a:pPr>
              <a:t>‹#›</a:t>
            </a:fld>
            <a:endParaRPr lang="en-US"/>
          </a:p>
        </p:txBody>
      </p:sp>
    </p:spTree>
    <p:extLst>
      <p:ext uri="{BB962C8B-B14F-4D97-AF65-F5344CB8AC3E}">
        <p14:creationId xmlns:p14="http://schemas.microsoft.com/office/powerpoint/2010/main" val="19961427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2259719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6859281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25059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40467670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1098708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25222066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3057636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6.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8.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1.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5.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3"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942454A9-FB12-7447-A239-26E8E1AB5D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686341794"/>
      </p:ext>
    </p:extLst>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 id="2147486211" r:id="rId5"/>
    <p:sldLayoutId id="2147486212" r:id="rId6"/>
    <p:sldLayoutId id="2147486213" r:id="rId7"/>
    <p:sldLayoutId id="2147486214" r:id="rId8"/>
    <p:sldLayoutId id="2147486215" r:id="rId9"/>
    <p:sldLayoutId id="2147486216" r:id="rId10"/>
    <p:sldLayoutId id="21474862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eaLnBrk="0" hangingPunct="0">
              <a:defRPr/>
            </a:pPr>
            <a:fld id="{F0966001-D558-4146-9E68-C454F38438FD}"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739359400"/>
      </p:ext>
    </p:extLst>
  </p:cSld>
  <p:clrMap bg1="lt1" tx1="dk1" bg2="lt2" tx2="dk2" accent1="accent1" accent2="accent2" accent3="accent3" accent4="accent4" accent5="accent5" accent6="accent6" hlink="hlink" folHlink="folHlink"/>
  <p:sldLayoutIdLst>
    <p:sldLayoutId id="2147486219" r:id="rId1"/>
    <p:sldLayoutId id="2147486220" r:id="rId2"/>
    <p:sldLayoutId id="2147486221" r:id="rId3"/>
    <p:sldLayoutId id="2147486222" r:id="rId4"/>
    <p:sldLayoutId id="2147486223" r:id="rId5"/>
    <p:sldLayoutId id="2147486224" r:id="rId6"/>
    <p:sldLayoutId id="2147486225" r:id="rId7"/>
    <p:sldLayoutId id="2147486226" r:id="rId8"/>
    <p:sldLayoutId id="2147486227" r:id="rId9"/>
    <p:sldLayoutId id="2147486228" r:id="rId10"/>
    <p:sldLayoutId id="2147486229"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solidFill>
                <a:srgbClr val="000000"/>
              </a:solidFill>
            </a:endParaRPr>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000000"/>
              </a:solidFill>
            </a:endParaRPr>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490652"/>
      </p:ext>
    </p:extLst>
  </p:cSld>
  <p:clrMap bg1="lt1" tx1="dk1" bg2="lt2" tx2="dk2" accent1="accent1" accent2="accent2" accent3="accent3" accent4="accent4" accent5="accent5" accent6="accent6" hlink="hlink" folHlink="folHlink"/>
  <p:sldLayoutIdLst>
    <p:sldLayoutId id="2147486243" r:id="rId1"/>
    <p:sldLayoutId id="2147486244" r:id="rId2"/>
    <p:sldLayoutId id="2147486245" r:id="rId3"/>
    <p:sldLayoutId id="2147486246" r:id="rId4"/>
    <p:sldLayoutId id="2147486247" r:id="rId5"/>
    <p:sldLayoutId id="2147486248" r:id="rId6"/>
    <p:sldLayoutId id="2147486249" r:id="rId7"/>
    <p:sldLayoutId id="2147486250" r:id="rId8"/>
    <p:sldLayoutId id="2147486251" r:id="rId9"/>
    <p:sldLayoutId id="2147486252" r:id="rId10"/>
    <p:sldLayoutId id="214748625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49052927"/>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36777557"/>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599542"/>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52248401"/>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53334891"/>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7" charset="0"/>
                <a:ea typeface="+mn-ea"/>
                <a:cs typeface="+mn-cs"/>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7" charset="0"/>
                <a:ea typeface="+mn-ea"/>
                <a:cs typeface="+mn-cs"/>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2683AE72-245B-C94F-A30F-AA509146B3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77" r:id="rId1"/>
    <p:sldLayoutId id="2147486078" r:id="rId2"/>
    <p:sldLayoutId id="2147486079" r:id="rId3"/>
    <p:sldLayoutId id="2147486080" r:id="rId4"/>
    <p:sldLayoutId id="2147486081" r:id="rId5"/>
    <p:sldLayoutId id="2147486082" r:id="rId6"/>
    <p:sldLayoutId id="2147486083" r:id="rId7"/>
    <p:sldLayoutId id="2147486084" r:id="rId8"/>
    <p:sldLayoutId id="2147486085" r:id="rId9"/>
    <p:sldLayoutId id="2147486086" r:id="rId10"/>
    <p:sldLayoutId id="21474860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60725060"/>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A17E2F-773B-D843-A64F-4308EAE4E395}"/>
              </a:ext>
            </a:extLst>
          </p:cNvPr>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B013849-A17F-B246-A939-088576724ECA}"/>
              </a:ext>
            </a:extLst>
          </p:cNvPr>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03A3F33-D035-4943-88FD-53FFB8559077}"/>
              </a:ext>
            </a:extLst>
          </p:cNvPr>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042D037-965C-2540-858F-522717125EC5}"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B092C107-C8A0-1348-BED0-02B2AF6903ED}"/>
              </a:ext>
            </a:extLst>
          </p:cNvPr>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0992CBF-9B49-774B-A067-EC8148C293D5}"/>
              </a:ext>
            </a:extLst>
          </p:cNvPr>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74F5CDC-3A61-2B46-9F07-8C083EFBD05E}" type="slidenum">
              <a:rPr lang="en-US" altLang="en-US"/>
              <a:pPr/>
              <a:t>‹#›</a:t>
            </a:fld>
            <a:endParaRPr lang="en-US" altLang="en-US"/>
          </a:p>
        </p:txBody>
      </p:sp>
    </p:spTree>
    <p:extLst>
      <p:ext uri="{BB962C8B-B14F-4D97-AF65-F5344CB8AC3E}">
        <p14:creationId xmlns:p14="http://schemas.microsoft.com/office/powerpoint/2010/main" val="2170768150"/>
      </p:ext>
    </p:extLst>
  </p:cSld>
  <p:clrMap bg1="lt1" tx1="dk1" bg2="lt2" tx2="dk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0" r:id="rId7"/>
    <p:sldLayoutId id="2147486421" r:id="rId8"/>
    <p:sldLayoutId id="2147486422" r:id="rId9"/>
    <p:sldLayoutId id="2147486423" r:id="rId10"/>
    <p:sldLayoutId id="214748642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44129268"/>
      </p:ext>
    </p:extLst>
  </p:cSld>
  <p:clrMap bg1="lt1" tx1="dk1" bg2="lt2" tx2="dk2" accent1="accent1" accent2="accent2" accent3="accent3" accent4="accent4" accent5="accent5" accent6="accent6" hlink="hlink" folHlink="folHlink"/>
  <p:sldLayoutIdLst>
    <p:sldLayoutId id="2147486426" r:id="rId1"/>
    <p:sldLayoutId id="2147486427" r:id="rId2"/>
    <p:sldLayoutId id="2147486428" r:id="rId3"/>
    <p:sldLayoutId id="2147486429" r:id="rId4"/>
    <p:sldLayoutId id="2147486430" r:id="rId5"/>
    <p:sldLayoutId id="2147486431" r:id="rId6"/>
    <p:sldLayoutId id="2147486432" r:id="rId7"/>
    <p:sldLayoutId id="2147486433" r:id="rId8"/>
    <p:sldLayoutId id="2147486434" r:id="rId9"/>
    <p:sldLayoutId id="2147486435" r:id="rId10"/>
    <p:sldLayoutId id="2147486436" r:id="rId11"/>
    <p:sldLayoutId id="2147486437" r:id="rId12"/>
    <p:sldLayoutId id="21474864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3827686535"/>
      </p:ext>
    </p:extLst>
  </p:cSld>
  <p:clrMap bg1="lt1" tx1="dk1" bg2="lt2" tx2="dk2" accent1="accent1" accent2="accent2" accent3="accent3" accent4="accent4" accent5="accent5" accent6="accent6" hlink="hlink" folHlink="folHlink"/>
  <p:sldLayoutIdLst>
    <p:sldLayoutId id="2147486442" r:id="rId1"/>
    <p:sldLayoutId id="2147486443" r:id="rId2"/>
    <p:sldLayoutId id="2147486444" r:id="rId3"/>
    <p:sldLayoutId id="2147486445" r:id="rId4"/>
    <p:sldLayoutId id="2147486446" r:id="rId5"/>
    <p:sldLayoutId id="2147486447" r:id="rId6"/>
    <p:sldLayoutId id="2147486448" r:id="rId7"/>
    <p:sldLayoutId id="2147486449" r:id="rId8"/>
    <p:sldLayoutId id="2147486450" r:id="rId9"/>
    <p:sldLayoutId id="2147486451" r:id="rId10"/>
    <p:sldLayoutId id="214748645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659DD569-AE56-8946-A468-7C43919D28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0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 id="2147486095" r:id="rId4"/>
    <p:sldLayoutId id="2147486096" r:id="rId5"/>
    <p:sldLayoutId id="2147486097" r:id="rId6"/>
    <p:sldLayoutId id="2147486098" r:id="rId7"/>
    <p:sldLayoutId id="2147486099" r:id="rId8"/>
    <p:sldLayoutId id="2147486100" r:id="rId9"/>
    <p:sldLayoutId id="2147486101" r:id="rId10"/>
    <p:sldLayoutId id="21474861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 id="214748612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defRPr/>
            </a:pPr>
            <a:endParaRPr lang="en-US"/>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7" r:id="rId1"/>
    <p:sldLayoutId id="2147486128" r:id="rId2"/>
    <p:sldLayoutId id="2147486129" r:id="rId3"/>
    <p:sldLayoutId id="2147486130" r:id="rId4"/>
    <p:sldLayoutId id="2147486131" r:id="rId5"/>
    <p:sldLayoutId id="2147486132" r:id="rId6"/>
    <p:sldLayoutId id="2147486133" r:id="rId7"/>
    <p:sldLayoutId id="2147486134" r:id="rId8"/>
    <p:sldLayoutId id="2147486135" r:id="rId9"/>
    <p:sldLayoutId id="2147486136" r:id="rId10"/>
    <p:sldLayoutId id="214748613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23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230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a:defRPr>
            </a:lvl1pPr>
          </a:lstStyle>
          <a:p>
            <a:pPr>
              <a:defRPr/>
            </a:pPr>
            <a:fld id="{00D20DD7-70BD-EB42-B50C-FFD21989A4D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38" r:id="rId1"/>
    <p:sldLayoutId id="2147486139" r:id="rId2"/>
    <p:sldLayoutId id="2147486140" r:id="rId3"/>
    <p:sldLayoutId id="2147486141" r:id="rId4"/>
    <p:sldLayoutId id="2147486142" r:id="rId5"/>
    <p:sldLayoutId id="2147486143" r:id="rId6"/>
    <p:sldLayoutId id="2147486144" r:id="rId7"/>
    <p:sldLayoutId id="2147486145" r:id="rId8"/>
    <p:sldLayoutId id="2147486146" r:id="rId9"/>
    <p:sldLayoutId id="2147486147" r:id="rId10"/>
    <p:sldLayoutId id="214748614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54483F5F-81EC-D645-A3A9-0F19A86A11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1" r:id="rId1"/>
    <p:sldLayoutId id="2147486162"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4.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4.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jpeg"/><Relationship Id="rId7" Type="http://schemas.openxmlformats.org/officeDocument/2006/relationships/image" Target="../media/image35.emf"/><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4.emf"/><Relationship Id="rId5" Type="http://schemas.openxmlformats.org/officeDocument/2006/relationships/image" Target="../media/image30.jpeg"/><Relationship Id="rId4" Type="http://schemas.openxmlformats.org/officeDocument/2006/relationships/image" Target="../media/image33.emf"/><Relationship Id="rId9" Type="http://schemas.openxmlformats.org/officeDocument/2006/relationships/image" Target="../media/image37.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14.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1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0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6.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14.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99.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14.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14.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18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80.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3.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13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2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43.xml"/><Relationship Id="rId1" Type="http://schemas.openxmlformats.org/officeDocument/2006/relationships/themeOverride" Target="../theme/themeOverride2.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214.xml"/></Relationships>
</file>

<file path=ppt/slides/_rels/slide8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4.emf"/><Relationship Id="rId4" Type="http://schemas.openxmlformats.org/officeDocument/2006/relationships/image" Target="../media/image73.emf"/></Relationships>
</file>

<file path=ppt/slides/_rels/slide8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3.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214.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14.xml"/></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37.xml"/></Relationships>
</file>

<file path=ppt/slides/_rels/slide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2.xml"/><Relationship Id="rId1" Type="http://schemas.openxmlformats.org/officeDocument/2006/relationships/slideLayout" Target="../slideLayouts/slideLayout137.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1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14.xml"/><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E8F8C32-4E69-1A4B-B104-6487962E39D8}"/>
              </a:ext>
            </a:extLst>
          </p:cNvPr>
          <p:cNvGrpSpPr/>
          <p:nvPr/>
        </p:nvGrpSpPr>
        <p:grpSpPr>
          <a:xfrm>
            <a:off x="4788024" y="52972"/>
            <a:ext cx="4896543" cy="4338122"/>
            <a:chOff x="-324544" y="0"/>
            <a:chExt cx="4896543" cy="4338122"/>
          </a:xfrm>
        </p:grpSpPr>
        <p:pic>
          <p:nvPicPr>
            <p:cNvPr id="7" name="Graphic 6">
              <a:extLst>
                <a:ext uri="{FF2B5EF4-FFF2-40B4-BE49-F238E27FC236}">
                  <a16:creationId xmlns:a16="http://schemas.microsoft.com/office/drawing/2014/main" id="{E3F4A0A9-33E1-AA4B-B242-36CE03E9621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544" y="0"/>
              <a:ext cx="4896543" cy="4338122"/>
            </a:xfrm>
            <a:prstGeom prst="rect">
              <a:avLst/>
            </a:prstGeom>
          </p:spPr>
        </p:pic>
        <p:sp>
          <p:nvSpPr>
            <p:cNvPr id="2" name="Oval 1">
              <a:extLst>
                <a:ext uri="{FF2B5EF4-FFF2-40B4-BE49-F238E27FC236}">
                  <a16:creationId xmlns:a16="http://schemas.microsoft.com/office/drawing/2014/main" id="{D586688F-ED6D-3340-B876-1EDDB392B750}"/>
                </a:ext>
              </a:extLst>
            </p:cNvPr>
            <p:cNvSpPr/>
            <p:nvPr/>
          </p:nvSpPr>
          <p:spPr bwMode="auto">
            <a:xfrm>
              <a:off x="899592" y="1052937"/>
              <a:ext cx="2160240" cy="2232248"/>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0406" y="3032322"/>
            <a:ext cx="9143999" cy="1080120"/>
          </a:xfrm>
          <a:effectLst/>
        </p:spPr>
        <p:txBody>
          <a:bodyPr/>
          <a:lstStyle/>
          <a:p>
            <a:pPr>
              <a:defRPr/>
            </a:pPr>
            <a:r>
              <a:rPr lang="ar-JO" sz="13800" b="1" dirty="0">
                <a:solidFill>
                  <a:schemeClr val="tx2"/>
                </a:solidFill>
                <a:effectLst>
                  <a:glow rad="127000">
                    <a:schemeClr val="bg1"/>
                  </a:glow>
                </a:effectLst>
                <a:latin typeface="Arial" charset="0"/>
                <a:ea typeface="ＭＳ Ｐゴシック" charset="0"/>
                <a:cs typeface="ＭＳ Ｐゴシック" charset="0"/>
              </a:rPr>
              <a:t>متجاوباً</a:t>
            </a:r>
            <a:endParaRPr lang="en-US" sz="13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100406" y="4340986"/>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5400" i="1" dirty="0"/>
              <a:t>٢ كورنثوس</a:t>
            </a:r>
            <a:endParaRPr lang="en-US" sz="5400" i="1" dirty="0"/>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C32AE8B0-3A6D-B34E-8B52-61087E3824C8}"/>
              </a:ext>
            </a:extLst>
          </p:cNvPr>
          <p:cNvSpPr txBox="1">
            <a:spLocks noChangeArrowheads="1"/>
          </p:cNvSpPr>
          <p:nvPr/>
        </p:nvSpPr>
        <p:spPr bwMode="auto">
          <a:xfrm>
            <a:off x="5166320" y="1520435"/>
            <a:ext cx="3851919" cy="1080120"/>
          </a:xfrm>
          <a:prstGeom prst="rect">
            <a:avLst/>
          </a:prstGeom>
          <a:noFill/>
          <a:ln>
            <a:noFill/>
          </a:ln>
          <a:effectLst>
            <a:glow rad="127000">
              <a:schemeClr val="tx1"/>
            </a:glo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6600" b="1" kern="0" dirty="0">
                <a:effectLst/>
                <a:latin typeface="Arial" charset="0"/>
                <a:ea typeface="ＭＳ Ｐゴシック" charset="0"/>
                <a:cs typeface="ＭＳ Ｐゴシック" charset="0"/>
              </a:rPr>
              <a:t>كن</a:t>
            </a:r>
            <a:endParaRPr lang="en-US" sz="16600" b="1" kern="0" dirty="0">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E3A81433-15B3-8347-B18F-2ED64439B9EE}"/>
              </a:ext>
            </a:extLst>
          </p:cNvPr>
          <p:cNvSpPr txBox="1">
            <a:spLocks noChangeArrowheads="1"/>
          </p:cNvSpPr>
          <p:nvPr/>
        </p:nvSpPr>
        <p:spPr bwMode="auto">
          <a:xfrm>
            <a:off x="-466539" y="-1461804"/>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sz="9600" b="1" kern="0" dirty="0">
                <a:solidFill>
                  <a:schemeClr val="tx2"/>
                </a:solidFill>
                <a:effectLst>
                  <a:glow rad="127000">
                    <a:schemeClr val="bg1"/>
                  </a:glow>
                </a:effectLst>
                <a:latin typeface="Arial" charset="0"/>
                <a:ea typeface="ＭＳ Ｐゴシック" charset="0"/>
                <a:cs typeface="ＭＳ Ｐゴシック" charset="0"/>
              </a:rPr>
              <a:t>كن</a:t>
            </a:r>
            <a:r>
              <a:rPr lang="en-US" sz="9600" b="1" kern="0" dirty="0">
                <a:solidFill>
                  <a:schemeClr val="tx2"/>
                </a:solidFill>
                <a:effectLst>
                  <a:glow rad="127000">
                    <a:schemeClr val="bg1"/>
                  </a:glow>
                </a:effectLst>
                <a:latin typeface="Arial" charset="0"/>
                <a:ea typeface="ＭＳ Ｐゴシック" charset="0"/>
                <a:cs typeface="ＭＳ Ｐゴシック" charset="0"/>
              </a:rPr>
              <a:t> </a:t>
            </a:r>
            <a:r>
              <a:rPr lang="ar-JO" sz="9600" b="1" kern="0" dirty="0">
                <a:solidFill>
                  <a:schemeClr val="tx2"/>
                </a:solidFill>
                <a:effectLst>
                  <a:glow rad="127000">
                    <a:schemeClr val="bg1"/>
                  </a:glow>
                </a:effectLst>
                <a:latin typeface="Arial" charset="0"/>
                <a:ea typeface="ＭＳ Ｐゴシック" charset="0"/>
                <a:cs typeface="ＭＳ Ｐゴシック" charset="0"/>
              </a:rPr>
              <a:t>متجاوباً</a:t>
            </a:r>
            <a:endParaRPr lang="en-US" sz="96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722210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كورنثوس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كن مختلفاً</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816457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عقلية القطيع</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228788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مختلفاً</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08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أن نكون </a:t>
            </a:r>
            <a:r>
              <a:rPr lang="ar-JO" sz="5400" b="1" dirty="0">
                <a:solidFill>
                  <a:srgbClr val="FFFF00"/>
                </a:solidFill>
                <a:effectLst>
                  <a:glow rad="127000">
                    <a:schemeClr val="tx1"/>
                  </a:glow>
                </a:effectLst>
                <a:latin typeface="Arial" charset="0"/>
                <a:ea typeface="ＭＳ Ｐゴシック" charset="0"/>
                <a:cs typeface="ＭＳ Ｐゴシック" charset="0"/>
              </a:rPr>
              <a:t>مختلفين</a:t>
            </a:r>
            <a:r>
              <a:rPr lang="ar-JO" sz="5400" b="1" dirty="0">
                <a:effectLst>
                  <a:glow rad="127000">
                    <a:schemeClr val="tx1"/>
                  </a:glow>
                </a:effectLst>
                <a:latin typeface="Arial" charset="0"/>
                <a:ea typeface="ＭＳ Ｐゴシック" charset="0"/>
                <a:cs typeface="ＭＳ Ｐゴシック" charset="0"/>
              </a:rPr>
              <a:t>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عن غير المؤمنين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4842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ar-JO" sz="3200" b="1" i="1" dirty="0">
                <a:effectLst>
                  <a:glow rad="127000">
                    <a:schemeClr val="tx1"/>
                  </a:glow>
                </a:effectLst>
                <a:latin typeface="Arial" charset="0"/>
                <a:ea typeface="ＭＳ Ｐゴシック" charset="0"/>
                <a:cs typeface="ＭＳ Ｐゴシック" charset="0"/>
              </a:rPr>
              <a:t>كيف يجب أن نكون ....</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مختلفين</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عن غير المؤمنين</a:t>
            </a:r>
            <a:r>
              <a:rPr kumimoji="0" lang="ar-JO" sz="3200" b="1" i="1"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متحدين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ar-JO" sz="3600" b="1" kern="0" dirty="0">
                <a:solidFill>
                  <a:srgbClr val="FFFFFF"/>
                </a:solidFill>
                <a:effectLst>
                  <a:glow rad="127000">
                    <a:srgbClr val="000000"/>
                  </a:glow>
                </a:effectLst>
                <a:latin typeface="Arial" charset="0"/>
                <a:ea typeface="ＭＳ Ｐゴシック" charset="0"/>
                <a:cs typeface="ＭＳ Ｐゴシック" charset="0"/>
              </a:rPr>
              <a:t>1-4</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خلوقين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ar-JO" sz="3600" b="1" kern="0" dirty="0">
                <a:solidFill>
                  <a:srgbClr val="FFFFFF"/>
                </a:solidFill>
                <a:effectLst>
                  <a:glow rad="127000">
                    <a:srgbClr val="000000"/>
                  </a:glow>
                </a:effectLst>
                <a:latin typeface="Arial" charset="0"/>
                <a:ea typeface="ＭＳ Ｐゴシック" charset="0"/>
                <a:cs typeface="ＭＳ Ｐゴシック" charset="0"/>
              </a:rPr>
              <a:t>5-6</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غير أنانيين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ar-JO" sz="3600" b="1" kern="0" dirty="0">
                <a:solidFill>
                  <a:srgbClr val="FFFFFF"/>
                </a:solidFill>
                <a:effectLst>
                  <a:glow rad="127000">
                    <a:srgbClr val="000000"/>
                  </a:glow>
                </a:effectLst>
                <a:latin typeface="Arial" charset="0"/>
                <a:ea typeface="ＭＳ Ｐゴシック" charset="0"/>
                <a:cs typeface="ＭＳ Ｐゴシック" charset="0"/>
              </a:rPr>
              <a:t>7-16</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كورنثوس</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44193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noProof="0" dirty="0">
                <a:solidFill>
                  <a:srgbClr val="FFFFFF"/>
                </a:solidFill>
                <a:effectLst>
                  <a:glow rad="127000">
                    <a:srgbClr val="000000"/>
                  </a:glow>
                </a:effectLst>
                <a:latin typeface="Arial" charset="0"/>
                <a:ea typeface="ＭＳ Ｐゴシック" charset="0"/>
                <a:cs typeface="ＭＳ Ｐゴシック" charset="0"/>
              </a:rPr>
              <a:t>كن </a:t>
            </a:r>
            <a:r>
              <a:rPr lang="ar-JO" sz="5400" b="1" noProof="0" dirty="0">
                <a:solidFill>
                  <a:srgbClr val="FFFF00"/>
                </a:solidFill>
                <a:effectLst>
                  <a:glow rad="127000">
                    <a:srgbClr val="000000"/>
                  </a:glow>
                </a:effectLst>
                <a:latin typeface="Arial" charset="0"/>
                <a:ea typeface="ＭＳ Ｐゴシック" charset="0"/>
                <a:cs typeface="ＭＳ Ｐゴシック" charset="0"/>
              </a:rPr>
              <a:t>مختلفاً </a:t>
            </a:r>
            <a:r>
              <a:rPr lang="ar-JO" sz="5400" b="1" noProof="0" dirty="0">
                <a:solidFill>
                  <a:srgbClr val="FFFFFF"/>
                </a:solidFill>
                <a:effectLst>
                  <a:glow rad="127000">
                    <a:srgbClr val="000000"/>
                  </a:glow>
                </a:effectLst>
                <a:latin typeface="Arial" charset="0"/>
                <a:ea typeface="ＭＳ Ｐゴシック" charset="0"/>
                <a:cs typeface="ＭＳ Ｐゴシック" charset="0"/>
              </a:rPr>
              <a:t>من خلال كونك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dirty="0">
                <a:ln>
                  <a:noFill/>
                </a:ln>
                <a:solidFill>
                  <a:srgbClr val="FFFFFF"/>
                </a:solidFill>
                <a:effectLst>
                  <a:glow rad="127000">
                    <a:srgbClr val="000000"/>
                  </a:glow>
                </a:effectLst>
                <a:uLnTx/>
                <a:uFillTx/>
                <a:latin typeface="Arial" charset="0"/>
                <a:ea typeface="ＭＳ Ｐゴシック" charset="0"/>
                <a:cs typeface="ＭＳ Ｐゴシック" charset="0"/>
              </a:rPr>
              <a:t>متحداً،</a:t>
            </a:r>
            <a:r>
              <a:rPr kumimoji="0" lang="ar-JO" sz="5400" b="1" i="0" u="none" strike="noStrike" kern="1200" cap="none" spc="0" normalizeH="0" dirty="0">
                <a:ln>
                  <a:noFill/>
                </a:ln>
                <a:solidFill>
                  <a:srgbClr val="FFFFFF"/>
                </a:solidFill>
                <a:effectLst>
                  <a:glow rad="127000">
                    <a:srgbClr val="000000"/>
                  </a:glow>
                </a:effectLst>
                <a:uLnTx/>
                <a:uFillTx/>
                <a:latin typeface="Arial" charset="0"/>
                <a:ea typeface="ＭＳ Ｐゴシック" charset="0"/>
                <a:cs typeface="ＭＳ Ｐゴシック" charset="0"/>
              </a:rPr>
              <a:t> خلوقاً و غير أناني</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كورنثوس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5969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8820472" cy="1728192"/>
          </a:xfrm>
          <a:noFill/>
          <a:ln>
            <a:noFill/>
          </a:ln>
          <a:effectLst/>
        </p:spPr>
        <p:txBody>
          <a:bodyPr vert="horz" wrap="square" lIns="91440" tIns="45720" rIns="91440" bIns="45720" numCol="1" anchor="ctr" anchorCtr="0" compatLnSpc="1">
            <a:prstTxWarp prst="textNoShape">
              <a:avLst/>
            </a:prstTxWarp>
          </a:bodyPr>
          <a:lstStyle/>
          <a:p>
            <a:r>
              <a:rPr lang="ar-JO" sz="6600" b="1" dirty="0">
                <a:solidFill>
                  <a:schemeClr val="tx2"/>
                </a:solidFill>
                <a:effectLst>
                  <a:glow rad="127000">
                    <a:schemeClr val="bg1"/>
                  </a:glow>
                </a:effectLst>
                <a:latin typeface="Arial" charset="0"/>
                <a:ea typeface="ＭＳ Ｐゴシック" charset="0"/>
              </a:rPr>
              <a:t>مقدس = ميزه الله ملكًا له</a:t>
            </a:r>
            <a:endParaRPr lang="en-US" sz="6600" b="1" dirty="0">
              <a:solidFill>
                <a:schemeClr val="tx2"/>
              </a:solidFill>
              <a:effectLst>
                <a:glow rad="127000">
                  <a:schemeClr val="bg1"/>
                </a:glow>
              </a:effectLst>
              <a:latin typeface="Arial" charset="0"/>
              <a:ea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107504"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i="1" kern="0" dirty="0">
                <a:solidFill>
                  <a:schemeClr val="tx2"/>
                </a:solidFill>
                <a:effectLst>
                  <a:glow rad="127000">
                    <a:schemeClr val="bg1"/>
                  </a:glow>
                </a:effectLst>
                <a:latin typeface="Arial" charset="0"/>
                <a:ea typeface="ＭＳ Ｐゴシック" charset="0"/>
                <a:cs typeface="ＭＳ Ｐゴシック" charset="0"/>
              </a:rPr>
              <a:t>هل تعيش هكذا ؟</a:t>
            </a:r>
            <a:endParaRPr lang="en-US" sz="6600" b="1" i="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0380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4" name="Text Box 3"/>
          <p:cNvSpPr txBox="1">
            <a:spLocks noChangeArrowheads="1"/>
          </p:cNvSpPr>
          <p:nvPr/>
        </p:nvSpPr>
        <p:spPr bwMode="auto">
          <a:xfrm>
            <a:off x="8390344" y="2270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charset="0"/>
              </a:rPr>
              <a:t>157</a:t>
            </a:r>
            <a:endParaRPr lang="en-US" b="1" dirty="0">
              <a:latin typeface="Arial" charset="0"/>
            </a:endParaRPr>
          </a:p>
        </p:txBody>
      </p:sp>
      <p:sp>
        <p:nvSpPr>
          <p:cNvPr id="28676" name="Text Box 4"/>
          <p:cNvSpPr txBox="1">
            <a:spLocks noChangeArrowheads="1"/>
          </p:cNvSpPr>
          <p:nvPr/>
        </p:nvSpPr>
        <p:spPr bwMode="auto">
          <a:xfrm rot="-1200000">
            <a:off x="3810000" y="934651"/>
            <a:ext cx="5121275" cy="2739211"/>
          </a:xfrm>
          <a:prstGeom prst="rect">
            <a:avLst/>
          </a:prstGeom>
          <a:solidFill>
            <a:srgbClr val="CCFFFF"/>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r>
              <a:rPr lang="ar-JO" altLang="zh-CN" sz="2800" b="1" u="sng" dirty="0">
                <a:latin typeface="Arial" pitchFamily="34" charset="0"/>
                <a:ea typeface="SimSun" charset="0"/>
                <a:cs typeface="Arial" pitchFamily="34" charset="0"/>
              </a:rPr>
              <a:t>التاريخ</a:t>
            </a:r>
            <a:endParaRPr lang="en-US" altLang="zh-CN" sz="2800" b="1" dirty="0">
              <a:latin typeface="Arial" pitchFamily="34" charset="0"/>
              <a:ea typeface="SimSun" charset="0"/>
              <a:cs typeface="Arial" pitchFamily="34" charset="0"/>
            </a:endParaRPr>
          </a:p>
          <a:p>
            <a:pPr algn="r" rtl="1" eaLnBrk="1" hangingPunct="1">
              <a:buFont typeface="Wingdings" charset="0"/>
              <a:buChar char="Ø"/>
            </a:pPr>
            <a:r>
              <a:rPr lang="ar-JO" altLang="zh-CN" b="1" dirty="0">
                <a:latin typeface="Arial" pitchFamily="34" charset="0"/>
                <a:ea typeface="SimSun" charset="0"/>
                <a:cs typeface="Arial" pitchFamily="34" charset="0"/>
              </a:rPr>
              <a:t>1 كورنثوس كتبت في أيار 56م (1 كو 16: 5-8)</a:t>
            </a:r>
            <a:endParaRPr lang="en-US" altLang="zh-CN" b="1" dirty="0">
              <a:latin typeface="Arial" pitchFamily="34" charset="0"/>
              <a:ea typeface="SimSun" charset="0"/>
              <a:cs typeface="Arial" pitchFamily="34" charset="0"/>
            </a:endParaRPr>
          </a:p>
          <a:p>
            <a:pPr algn="r" rtl="1" eaLnBrk="1" hangingPunct="1">
              <a:buFont typeface="Wingdings" charset="0"/>
              <a:buChar char="Ø"/>
            </a:pPr>
            <a:r>
              <a:rPr lang="ar-JO" altLang="zh-CN" b="1" dirty="0">
                <a:latin typeface="Arial" pitchFamily="34" charset="0"/>
                <a:ea typeface="SimSun" charset="0"/>
                <a:cs typeface="Arial" pitchFamily="34" charset="0"/>
              </a:rPr>
              <a:t>2 كورنثوس كتبت بعد اقل من سنة على كتابة 1 كورنثوس (2 كو 8: 10، 9: 2)</a:t>
            </a:r>
            <a:endParaRPr lang="en-US" altLang="zh-CN" b="1" dirty="0">
              <a:latin typeface="Arial" pitchFamily="34" charset="0"/>
              <a:ea typeface="SimSun" charset="0"/>
              <a:cs typeface="Arial" pitchFamily="34" charset="0"/>
            </a:endParaRPr>
          </a:p>
          <a:p>
            <a:pPr algn="r" rtl="1" eaLnBrk="1" hangingPunct="1">
              <a:buFont typeface="Wingdings" charset="0"/>
              <a:buChar char="Ø"/>
            </a:pPr>
            <a:r>
              <a:rPr lang="ar-JO" b="1" dirty="0">
                <a:latin typeface="Arial" pitchFamily="34" charset="0"/>
                <a:cs typeface="Arial" pitchFamily="34" charset="0"/>
              </a:rPr>
              <a:t>تبع ذلك كورنثوس الثانية في وقت لاحق من ذلك العام في خريف 56 م.</a:t>
            </a:r>
            <a:endParaRPr lang="en-US" altLang="zh-CN" b="1" dirty="0">
              <a:latin typeface="Arial" pitchFamily="34" charset="0"/>
              <a:ea typeface="SimSun" charset="0"/>
              <a:cs typeface="Arial" pitchFamily="34" charset="0"/>
            </a:endParaRPr>
          </a:p>
        </p:txBody>
      </p:sp>
      <p:sp>
        <p:nvSpPr>
          <p:cNvPr id="28677" name="Text Box 5"/>
          <p:cNvSpPr txBox="1">
            <a:spLocks noChangeArrowheads="1"/>
          </p:cNvSpPr>
          <p:nvPr/>
        </p:nvSpPr>
        <p:spPr bwMode="auto">
          <a:xfrm rot="1200000">
            <a:off x="166688" y="5152935"/>
            <a:ext cx="4914900" cy="1200329"/>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latin typeface="Arial" charset="0"/>
                <a:ea typeface="SimSun" charset="0"/>
                <a:cs typeface="SimSun" charset="0"/>
              </a:rPr>
              <a:t>الأصل / المستلمين</a:t>
            </a:r>
            <a:endParaRPr lang="en-US" altLang="zh-CN" b="1" dirty="0">
              <a:latin typeface="Arial" charset="0"/>
              <a:ea typeface="SimSun" charset="0"/>
              <a:cs typeface="SimSun" charset="0"/>
            </a:endParaRPr>
          </a:p>
          <a:p>
            <a:pPr algn="ctr" eaLnBrk="1" hangingPunct="1"/>
            <a:r>
              <a:rPr lang="ar-JO" b="1" dirty="0"/>
              <a:t>خاطب بولس الكنيسة في كورنثوس من مدينة أفسس عبر بحر إيجه</a:t>
            </a:r>
            <a:endParaRPr lang="en-US" b="1" dirty="0">
              <a:latin typeface="Arial" charset="0"/>
              <a:ea typeface="SimSun" charset="0"/>
              <a:cs typeface="SimSun" charset="0"/>
            </a:endParaRPr>
          </a:p>
        </p:txBody>
      </p:sp>
      <p:sp>
        <p:nvSpPr>
          <p:cNvPr id="28679" name="Text Box 7"/>
          <p:cNvSpPr txBox="1">
            <a:spLocks noChangeArrowheads="1"/>
          </p:cNvSpPr>
          <p:nvPr/>
        </p:nvSpPr>
        <p:spPr bwMode="auto">
          <a:xfrm>
            <a:off x="2852844" y="3048000"/>
            <a:ext cx="930063" cy="83099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charset="0"/>
              </a:rPr>
              <a:t>الأصل :</a:t>
            </a:r>
          </a:p>
          <a:p>
            <a:pPr algn="ctr" eaLnBrk="1" hangingPunct="1"/>
            <a:r>
              <a:rPr lang="ar-JO" b="1" dirty="0">
                <a:solidFill>
                  <a:schemeClr val="bg1"/>
                </a:solidFill>
                <a:latin typeface="Arial" charset="0"/>
              </a:rPr>
              <a:t>أفسس</a:t>
            </a:r>
            <a:endParaRPr lang="en-US" b="1" dirty="0">
              <a:solidFill>
                <a:schemeClr val="bg1"/>
              </a:solidFill>
              <a:latin typeface="Arial" charset="0"/>
            </a:endParaRPr>
          </a:p>
        </p:txBody>
      </p:sp>
      <p:sp>
        <p:nvSpPr>
          <p:cNvPr id="28680" name="Text Box 8"/>
          <p:cNvSpPr txBox="1">
            <a:spLocks noChangeArrowheads="1"/>
          </p:cNvSpPr>
          <p:nvPr/>
        </p:nvSpPr>
        <p:spPr bwMode="auto">
          <a:xfrm>
            <a:off x="431616" y="3048000"/>
            <a:ext cx="1154483" cy="83099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charset="0"/>
              </a:rPr>
              <a:t>الوجهة :</a:t>
            </a:r>
          </a:p>
          <a:p>
            <a:pPr algn="ctr" eaLnBrk="1" hangingPunct="1"/>
            <a:r>
              <a:rPr lang="ar-JO" b="1" dirty="0">
                <a:solidFill>
                  <a:schemeClr val="bg1"/>
                </a:solidFill>
                <a:latin typeface="Arial" charset="0"/>
              </a:rPr>
              <a:t>كورنثوس</a:t>
            </a:r>
            <a:endParaRPr lang="en-US" b="1" dirty="0">
              <a:solidFill>
                <a:schemeClr val="bg1"/>
              </a:solidFill>
              <a:latin typeface="Arial" charset="0"/>
            </a:endParaRPr>
          </a:p>
        </p:txBody>
      </p:sp>
      <p:sp>
        <p:nvSpPr>
          <p:cNvPr id="28681"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2"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3"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idx="4294967295"/>
          </p:nvPr>
        </p:nvSpPr>
        <p:spPr>
          <a:xfrm>
            <a:off x="1763713" y="20638"/>
            <a:ext cx="5545137" cy="720725"/>
          </a:xfrm>
          <a:solidFill>
            <a:schemeClr val="tx2">
              <a:lumMod val="90000"/>
              <a:lumOff val="10000"/>
            </a:schemeClr>
          </a:solidFill>
        </p:spPr>
        <p:txBody>
          <a:bodyPr/>
          <a:lstStyle/>
          <a:p>
            <a:pPr eaLnBrk="1" hangingPunct="1">
              <a:defRPr/>
            </a:pPr>
            <a:r>
              <a:rPr lang="ar-JO" sz="2800" b="1" kern="1200" dirty="0">
                <a:solidFill>
                  <a:srgbClr val="FFFFFF"/>
                </a:solidFill>
                <a:latin typeface="Arial" pitchFamily="34" charset="0"/>
                <a:ea typeface="SimSun"/>
                <a:cs typeface="Arial" pitchFamily="34" charset="0"/>
              </a:rPr>
              <a:t>مراجعة 1 كورنثوس</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1+#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p:cTn id="13" dur="1000" fill="hold"/>
                                        <p:tgtEl>
                                          <p:spTgt spid="28679"/>
                                        </p:tgtEl>
                                        <p:attrNameLst>
                                          <p:attrName>ppt_w</p:attrName>
                                        </p:attrNameLst>
                                      </p:cBhvr>
                                      <p:tavLst>
                                        <p:tav tm="0">
                                          <p:val>
                                            <p:fltVal val="0"/>
                                          </p:val>
                                        </p:tav>
                                        <p:tav tm="100000">
                                          <p:val>
                                            <p:strVal val="#ppt_w"/>
                                          </p:val>
                                        </p:tav>
                                      </p:tavLst>
                                    </p:anim>
                                    <p:anim calcmode="lin" valueType="num">
                                      <p:cBhvr>
                                        <p:cTn id="14" dur="1000" fill="hold"/>
                                        <p:tgtEl>
                                          <p:spTgt spid="28679"/>
                                        </p:tgtEl>
                                        <p:attrNameLst>
                                          <p:attrName>ppt_h</p:attrName>
                                        </p:attrNameLst>
                                      </p:cBhvr>
                                      <p:tavLst>
                                        <p:tav tm="0">
                                          <p:val>
                                            <p:fltVal val="0"/>
                                          </p:val>
                                        </p:tav>
                                        <p:tav tm="100000">
                                          <p:val>
                                            <p:strVal val="#ppt_h"/>
                                          </p:val>
                                        </p:tav>
                                      </p:tavLst>
                                    </p:anim>
                                    <p:anim calcmode="lin" valueType="num">
                                      <p:cBhvr>
                                        <p:cTn id="15" dur="1000" fill="hold"/>
                                        <p:tgtEl>
                                          <p:spTgt spid="2867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7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1000" fill="hold"/>
                                        <p:tgtEl>
                                          <p:spTgt spid="28681"/>
                                        </p:tgtEl>
                                        <p:attrNameLst>
                                          <p:attrName>ppt_w</p:attrName>
                                        </p:attrNameLst>
                                      </p:cBhvr>
                                      <p:tavLst>
                                        <p:tav tm="0">
                                          <p:val>
                                            <p:fltVal val="0"/>
                                          </p:val>
                                        </p:tav>
                                        <p:tav tm="100000">
                                          <p:val>
                                            <p:strVal val="#ppt_w"/>
                                          </p:val>
                                        </p:tav>
                                      </p:tavLst>
                                    </p:anim>
                                    <p:anim calcmode="lin" valueType="num">
                                      <p:cBhvr>
                                        <p:cTn id="20" dur="1000" fill="hold"/>
                                        <p:tgtEl>
                                          <p:spTgt spid="28681"/>
                                        </p:tgtEl>
                                        <p:attrNameLst>
                                          <p:attrName>ppt_h</p:attrName>
                                        </p:attrNameLst>
                                      </p:cBhvr>
                                      <p:tavLst>
                                        <p:tav tm="0">
                                          <p:val>
                                            <p:fltVal val="0"/>
                                          </p:val>
                                        </p:tav>
                                        <p:tav tm="100000">
                                          <p:val>
                                            <p:strVal val="#ppt_h"/>
                                          </p:val>
                                        </p:tav>
                                      </p:tavLst>
                                    </p:anim>
                                    <p:anim calcmode="lin" valueType="num">
                                      <p:cBhvr>
                                        <p:cTn id="21"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683"/>
                                        </p:tgtEl>
                                        <p:attrNameLst>
                                          <p:attrName>style.visibility</p:attrName>
                                        </p:attrNameLst>
                                      </p:cBhvr>
                                      <p:to>
                                        <p:strVal val="visible"/>
                                      </p:to>
                                    </p:set>
                                    <p:animEffect transition="in" filter="wipe(right)">
                                      <p:cBhvr>
                                        <p:cTn id="27" dur="500"/>
                                        <p:tgtEl>
                                          <p:spTgt spid="286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1000" fill="hold"/>
                                        <p:tgtEl>
                                          <p:spTgt spid="28682"/>
                                        </p:tgtEl>
                                        <p:attrNameLst>
                                          <p:attrName>ppt_w</p:attrName>
                                        </p:attrNameLst>
                                      </p:cBhvr>
                                      <p:tavLst>
                                        <p:tav tm="0">
                                          <p:val>
                                            <p:fltVal val="0"/>
                                          </p:val>
                                        </p:tav>
                                        <p:tav tm="100000">
                                          <p:val>
                                            <p:strVal val="#ppt_w"/>
                                          </p:val>
                                        </p:tav>
                                      </p:tavLst>
                                    </p:anim>
                                    <p:anim calcmode="lin" valueType="num">
                                      <p:cBhvr>
                                        <p:cTn id="33" dur="1000" fill="hold"/>
                                        <p:tgtEl>
                                          <p:spTgt spid="28682"/>
                                        </p:tgtEl>
                                        <p:attrNameLst>
                                          <p:attrName>ppt_h</p:attrName>
                                        </p:attrNameLst>
                                      </p:cBhvr>
                                      <p:tavLst>
                                        <p:tav tm="0">
                                          <p:val>
                                            <p:fltVal val="0"/>
                                          </p:val>
                                        </p:tav>
                                        <p:tav tm="100000">
                                          <p:val>
                                            <p:strVal val="#ppt_h"/>
                                          </p:val>
                                        </p:tav>
                                      </p:tavLst>
                                    </p:anim>
                                    <p:anim calcmode="lin" valueType="num">
                                      <p:cBhvr>
                                        <p:cTn id="34"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868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28680"/>
                                        </p:tgtEl>
                                        <p:attrNameLst>
                                          <p:attrName>style.visibility</p:attrName>
                                        </p:attrNameLst>
                                      </p:cBhvr>
                                      <p:to>
                                        <p:strVal val="visible"/>
                                      </p:to>
                                    </p:set>
                                    <p:anim calcmode="lin" valueType="num">
                                      <p:cBhvr>
                                        <p:cTn id="38" dur="1000" fill="hold"/>
                                        <p:tgtEl>
                                          <p:spTgt spid="28680"/>
                                        </p:tgtEl>
                                        <p:attrNameLst>
                                          <p:attrName>ppt_w</p:attrName>
                                        </p:attrNameLst>
                                      </p:cBhvr>
                                      <p:tavLst>
                                        <p:tav tm="0">
                                          <p:val>
                                            <p:fltVal val="0"/>
                                          </p:val>
                                        </p:tav>
                                        <p:tav tm="100000">
                                          <p:val>
                                            <p:strVal val="#ppt_w"/>
                                          </p:val>
                                        </p:tav>
                                      </p:tavLst>
                                    </p:anim>
                                    <p:anim calcmode="lin" valueType="num">
                                      <p:cBhvr>
                                        <p:cTn id="39" dur="1000" fill="hold"/>
                                        <p:tgtEl>
                                          <p:spTgt spid="28680"/>
                                        </p:tgtEl>
                                        <p:attrNameLst>
                                          <p:attrName>ppt_h</p:attrName>
                                        </p:attrNameLst>
                                      </p:cBhvr>
                                      <p:tavLst>
                                        <p:tav tm="0">
                                          <p:val>
                                            <p:fltVal val="0"/>
                                          </p:val>
                                        </p:tav>
                                        <p:tav tm="100000">
                                          <p:val>
                                            <p:strVal val="#ppt_h"/>
                                          </p:val>
                                        </p:tav>
                                      </p:tavLst>
                                    </p:anim>
                                    <p:anim calcmode="lin" valueType="num">
                                      <p:cBhvr>
                                        <p:cTn id="4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0-#ppt_w/2"/>
                                          </p:val>
                                        </p:tav>
                                        <p:tav tm="100000">
                                          <p:val>
                                            <p:strVal val="#ppt_x"/>
                                          </p:val>
                                        </p:tav>
                                      </p:tavLst>
                                    </p:anim>
                                    <p:anim calcmode="lin" valueType="num">
                                      <p:cBhvr additive="base">
                                        <p:cTn id="4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9" grpId="0" animBg="1"/>
      <p:bldP spid="28680" grpId="0" animBg="1"/>
      <p:bldP spid="28681" grpId="0" animBg="1"/>
      <p:bldP spid="28682" grpId="0" animBg="1"/>
      <p:bldP spid="286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Text Box 1031"/>
          <p:cNvSpPr txBox="1">
            <a:spLocks noChangeArrowheads="1"/>
          </p:cNvSpPr>
          <p:nvPr/>
        </p:nvSpPr>
        <p:spPr bwMode="auto">
          <a:xfrm>
            <a:off x="1665734" y="152400"/>
            <a:ext cx="1024639" cy="83099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charset="0"/>
              </a:rPr>
              <a:t>الأصل : </a:t>
            </a:r>
          </a:p>
          <a:p>
            <a:pPr algn="ctr" eaLnBrk="1" hangingPunct="1"/>
            <a:r>
              <a:rPr lang="ar-JO" b="1" dirty="0">
                <a:solidFill>
                  <a:schemeClr val="bg1"/>
                </a:solidFill>
                <a:latin typeface="Arial" charset="0"/>
              </a:rPr>
              <a:t>مكدونية</a:t>
            </a:r>
            <a:endParaRPr lang="en-US" b="1" dirty="0">
              <a:solidFill>
                <a:schemeClr val="bg1"/>
              </a:solidFill>
              <a:latin typeface="Arial" charset="0"/>
            </a:endParaRPr>
          </a:p>
        </p:txBody>
      </p:sp>
      <p:sp>
        <p:nvSpPr>
          <p:cNvPr id="29704" name="Text Box 1032"/>
          <p:cNvSpPr txBox="1">
            <a:spLocks noChangeArrowheads="1"/>
          </p:cNvSpPr>
          <p:nvPr/>
        </p:nvSpPr>
        <p:spPr bwMode="auto">
          <a:xfrm>
            <a:off x="431616" y="3048000"/>
            <a:ext cx="1154483" cy="83099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charset="0"/>
              </a:rPr>
              <a:t>الوجهة :</a:t>
            </a:r>
          </a:p>
          <a:p>
            <a:pPr algn="ctr" eaLnBrk="1" hangingPunct="1"/>
            <a:r>
              <a:rPr lang="ar-JO" b="1" dirty="0">
                <a:solidFill>
                  <a:schemeClr val="bg1"/>
                </a:solidFill>
                <a:latin typeface="Arial" charset="0"/>
              </a:rPr>
              <a:t>كورنثوس</a:t>
            </a:r>
            <a:endParaRPr lang="en-US" b="1" dirty="0">
              <a:solidFill>
                <a:schemeClr val="bg1"/>
              </a:solidFill>
              <a:latin typeface="Arial" charset="0"/>
            </a:endParaRP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167943" name="Text Box 1036"/>
          <p:cNvSpPr txBox="1">
            <a:spLocks noChangeArrowheads="1"/>
          </p:cNvSpPr>
          <p:nvPr/>
        </p:nvSpPr>
        <p:spPr bwMode="auto">
          <a:xfrm>
            <a:off x="8368119" y="762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charset="0"/>
              </a:rPr>
              <a:t>163</a:t>
            </a:r>
            <a:endParaRPr lang="en-US" b="1" dirty="0">
              <a:latin typeface="Arial" charset="0"/>
            </a:endParaRPr>
          </a:p>
        </p:txBody>
      </p:sp>
      <p:sp>
        <p:nvSpPr>
          <p:cNvPr id="29709" name="Text Box 1037"/>
          <p:cNvSpPr txBox="1">
            <a:spLocks noChangeArrowheads="1"/>
          </p:cNvSpPr>
          <p:nvPr/>
        </p:nvSpPr>
        <p:spPr bwMode="auto">
          <a:xfrm rot="-1200000">
            <a:off x="381000" y="3894604"/>
            <a:ext cx="5121275" cy="1938992"/>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r>
              <a:rPr lang="ar-JO" altLang="zh-CN" b="1" u="sng" dirty="0">
                <a:latin typeface="Arial" pitchFamily="34" charset="0"/>
                <a:ea typeface="SimSun" charset="0"/>
                <a:cs typeface="Arial" pitchFamily="34" charset="0"/>
              </a:rPr>
              <a:t>التاريخ</a:t>
            </a:r>
            <a:endParaRPr lang="en-US" altLang="zh-CN" b="1" dirty="0">
              <a:latin typeface="Arial" pitchFamily="34" charset="0"/>
              <a:ea typeface="SimSun" charset="0"/>
              <a:cs typeface="Arial" pitchFamily="34" charset="0"/>
            </a:endParaRPr>
          </a:p>
          <a:p>
            <a:pPr algn="r" rtl="1" eaLnBrk="1" hangingPunct="1">
              <a:buFont typeface="Wingdings" charset="0"/>
              <a:buChar char="Ø"/>
            </a:pPr>
            <a:r>
              <a:rPr lang="ar-JO" altLang="zh-CN" b="1" dirty="0">
                <a:latin typeface="Arial" pitchFamily="34" charset="0"/>
                <a:ea typeface="SimSun" charset="0"/>
                <a:cs typeface="Arial" pitchFamily="34" charset="0"/>
              </a:rPr>
              <a:t>2 كورنثوس كتبت بعد اقل من سنة على كتابة الرسالة الأولى (2 كو 8: 10، 9: 2)</a:t>
            </a:r>
            <a:endParaRPr lang="en-US" altLang="zh-CN" b="1" dirty="0">
              <a:latin typeface="Arial" pitchFamily="34" charset="0"/>
              <a:ea typeface="SimSun" charset="0"/>
              <a:cs typeface="Arial" pitchFamily="34" charset="0"/>
            </a:endParaRPr>
          </a:p>
          <a:p>
            <a:pPr algn="r" rtl="1" eaLnBrk="1" hangingPunct="1">
              <a:buFont typeface="Wingdings" charset="0"/>
              <a:buChar char="Ø"/>
            </a:pPr>
            <a:r>
              <a:rPr lang="ar-JO" altLang="zh-CN" b="1" dirty="0">
                <a:latin typeface="Arial" pitchFamily="34" charset="0"/>
                <a:ea typeface="SimSun" charset="0"/>
                <a:cs typeface="Arial" pitchFamily="34" charset="0"/>
              </a:rPr>
              <a:t>1 كورنثوس كتبت في شهر ايار 56م، رسالة 2 كورنثوس تبعتها في خريف 56م</a:t>
            </a:r>
            <a:endParaRPr lang="en-US" altLang="zh-CN" b="1" dirty="0">
              <a:latin typeface="Arial" pitchFamily="34" charset="0"/>
              <a:ea typeface="SimSun" charset="0"/>
              <a:cs typeface="Arial" pitchFamily="34" charset="0"/>
            </a:endParaRPr>
          </a:p>
        </p:txBody>
      </p:sp>
      <p:sp>
        <p:nvSpPr>
          <p:cNvPr id="29710" name="Text Box 1038"/>
          <p:cNvSpPr txBox="1">
            <a:spLocks noChangeArrowheads="1"/>
          </p:cNvSpPr>
          <p:nvPr/>
        </p:nvSpPr>
        <p:spPr bwMode="auto">
          <a:xfrm rot="1200000">
            <a:off x="4191000" y="2116048"/>
            <a:ext cx="4914900" cy="1200329"/>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solidFill>
                  <a:srgbClr val="010000"/>
                </a:solidFill>
                <a:latin typeface="Arial" charset="0"/>
                <a:ea typeface="SimSun" charset="0"/>
                <a:cs typeface="SimSun" charset="0"/>
              </a:rPr>
              <a:t>الأصل / المستلمين</a:t>
            </a:r>
            <a:endParaRPr lang="en-US" altLang="zh-CN" b="1" dirty="0">
              <a:solidFill>
                <a:srgbClr val="010000"/>
              </a:solidFill>
              <a:latin typeface="Arial" charset="0"/>
              <a:ea typeface="SimSun" charset="0"/>
              <a:cs typeface="SimSun" charset="0"/>
            </a:endParaRPr>
          </a:p>
          <a:p>
            <a:pPr algn="ctr" eaLnBrk="1" hangingPunct="1"/>
            <a:r>
              <a:rPr lang="ar-JO" b="1" dirty="0"/>
              <a:t>وجه بولس هذه الرسالة الثانية إلى الكنيسة في كورنثوس من مقاطعة مقدونيا شمال كورنثوس</a:t>
            </a:r>
            <a:endParaRPr lang="en-US" b="1" dirty="0">
              <a:latin typeface="Arial" charset="0"/>
              <a:ea typeface="SimSun" charset="0"/>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ar-JO" sz="2800" b="1" kern="1200" dirty="0">
                <a:solidFill>
                  <a:srgbClr val="FFFFFF"/>
                </a:solidFill>
                <a:latin typeface="Arial" pitchFamily="34" charset="0"/>
                <a:ea typeface="SimSun"/>
                <a:cs typeface="Arial" pitchFamily="34" charset="0"/>
              </a:rPr>
              <a:t>سياق 2 كورنثوس</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يمكنك أن </a:t>
            </a:r>
            <a:br>
              <a:rPr lang="ar-JO" sz="5400" b="1" dirty="0">
                <a:effectLst>
                  <a:glow rad="127000">
                    <a:schemeClr val="tx1"/>
                  </a:glow>
                </a:effectLst>
                <a:latin typeface="Arial" charset="0"/>
                <a:ea typeface="ＭＳ Ｐゴシック" charset="0"/>
                <a:cs typeface="ＭＳ Ｐゴシック" charset="0"/>
              </a:rPr>
            </a:br>
            <a:r>
              <a:rPr lang="ar-JO" sz="5400" b="1" dirty="0">
                <a:solidFill>
                  <a:srgbClr val="FFFF00"/>
                </a:solidFill>
                <a:effectLst>
                  <a:glow rad="127000">
                    <a:schemeClr val="tx1"/>
                  </a:glow>
                </a:effectLst>
                <a:latin typeface="Arial" charset="0"/>
                <a:ea typeface="ＭＳ Ｐゴシック" charset="0"/>
                <a:cs typeface="ＭＳ Ｐゴシック" charset="0"/>
              </a:rPr>
              <a:t>تكون متجاوباً</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مع قلب الله نحوك ؟</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032">
            <a:extLst>
              <a:ext uri="{FF2B5EF4-FFF2-40B4-BE49-F238E27FC236}">
                <a16:creationId xmlns:a16="http://schemas.microsoft.com/office/drawing/2014/main" id="{9F677AC3-91BC-5640-A2A7-192782668F89}"/>
              </a:ext>
            </a:extLst>
          </p:cNvPr>
          <p:cNvSpPr txBox="1">
            <a:spLocks noChangeArrowheads="1"/>
          </p:cNvSpPr>
          <p:nvPr/>
        </p:nvSpPr>
        <p:spPr bwMode="auto">
          <a:xfrm rot="20410188">
            <a:off x="7027065" y="2780928"/>
            <a:ext cx="1422185" cy="707886"/>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chemeClr val="bg1"/>
                </a:solidFill>
                <a:latin typeface="Arial" charset="0"/>
              </a:rPr>
              <a:t>3 طرق</a:t>
            </a:r>
            <a:endParaRPr lang="en-US" sz="4000" b="1" dirty="0">
              <a:solidFill>
                <a:schemeClr val="bg1"/>
              </a:solidFill>
              <a:latin typeface="Arial" charset="0"/>
            </a:endParaRPr>
          </a:p>
        </p:txBody>
      </p:sp>
    </p:spTree>
    <p:extLst>
      <p:ext uri="{BB962C8B-B14F-4D97-AF65-F5344CB8AC3E}">
        <p14:creationId xmlns:p14="http://schemas.microsoft.com/office/powerpoint/2010/main" val="7577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0386" name="Picture 2" descr="https://encrypted-tbn0.gstatic.com/images?q=tbn:ANd9GcSLgwGbPobTXroF8cMkukcgivzX4nxMrnwL1FLwVRtXtX1DyTfo4w">
            <a:extLst>
              <a:ext uri="{FF2B5EF4-FFF2-40B4-BE49-F238E27FC236}">
                <a16:creationId xmlns:a16="http://schemas.microsoft.com/office/drawing/2014/main" id="{484B4D7F-4317-724B-9CF0-DD3829F482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43001" y="1412776"/>
            <a:ext cx="5373216" cy="1080120"/>
          </a:xfrm>
          <a:effectLst/>
        </p:spPr>
        <p:txBody>
          <a:bodyPr/>
          <a:lstStyle/>
          <a:p>
            <a:pPr>
              <a:defRPr/>
            </a:pPr>
            <a:r>
              <a:rPr lang="ar-JO" sz="8800" b="1" dirty="0">
                <a:solidFill>
                  <a:schemeClr val="tx2"/>
                </a:solidFill>
                <a:effectLst>
                  <a:glow rad="127000">
                    <a:schemeClr val="bg1"/>
                  </a:glow>
                </a:effectLst>
                <a:latin typeface="Arial" charset="0"/>
                <a:ea typeface="ＭＳ Ｐゴシック" charset="0"/>
                <a:cs typeface="ＭＳ Ｐゴシック" charset="0"/>
              </a:rPr>
              <a:t>هاي</a:t>
            </a:r>
            <a:endParaRPr lang="en-US" sz="8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855011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افتح قلبك إلى</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solidFill>
                  <a:srgbClr val="FFFF00"/>
                </a:solidFill>
                <a:effectLst>
                  <a:glow rad="127000">
                    <a:schemeClr val="tx1"/>
                  </a:glow>
                </a:effectLst>
                <a:latin typeface="Arial" charset="0"/>
                <a:ea typeface="ＭＳ Ｐゴシック" charset="0"/>
                <a:cs typeface="ＭＳ Ｐゴシック" charset="0"/>
              </a:rPr>
              <a:t>قادتك</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1-7</a:t>
            </a:r>
            <a:r>
              <a:rPr lang="en-US" sz="4800" b="1" kern="0" dirty="0">
                <a:effectLst>
                  <a:glow rad="127000">
                    <a:schemeClr val="tx1"/>
                  </a:glow>
                </a:effectLst>
                <a:latin typeface="Arial" charset="0"/>
                <a:ea typeface="ＭＳ Ｐゴシック" charset="0"/>
                <a:cs typeface="ＭＳ Ｐゴシック" charset="0"/>
              </a:rPr>
              <a:t>)</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charset="0"/>
                <a:ea typeface="ＭＳ Ｐゴシック" charset="0"/>
                <a:cs typeface="ＭＳ Ｐゴシック" charset="0"/>
              </a:rPr>
              <a:t>2 كورنثوس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0161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يجب على كنيسة كورنثوس أن يفتحوا قلوبهم لبولس بما أن الله قد اهتم بهم من خلاله</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(2 كو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34662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78804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eaLnBrk="1" hangingPunct="1"/>
            <a:r>
              <a:rPr lang="en-GB" b="1">
                <a:latin typeface="Arial" charset="0"/>
              </a:rPr>
              <a:t>2 Cor. 1:1-11</a:t>
            </a:r>
            <a:endParaRPr lang="en-US">
              <a:latin typeface="Arial" charset="0"/>
            </a:endParaRPr>
          </a:p>
        </p:txBody>
      </p:sp>
      <p:pic>
        <p:nvPicPr>
          <p:cNvPr id="177154" name="Picture 3" descr="bv3000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pic>
        <p:nvPicPr>
          <p:cNvPr id="72708" name="Picture 4" descr="2.jpg (9345 byt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362200"/>
            <a:ext cx="3276600" cy="212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9" name="WordArt 5"/>
          <p:cNvSpPr>
            <a:spLocks noChangeArrowheads="1" noChangeShapeType="1" noTextEdit="1"/>
          </p:cNvSpPr>
          <p:nvPr/>
        </p:nvSpPr>
        <p:spPr bwMode="auto">
          <a:xfrm rot="-369682">
            <a:off x="-9525" y="515938"/>
            <a:ext cx="5486400" cy="2286000"/>
          </a:xfrm>
          <a:prstGeom prst="rect">
            <a:avLst/>
          </a:prstGeom>
        </p:spPr>
        <p:txBody>
          <a:bodyPr wrap="none"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ar-JO" sz="4000" kern="10" dirty="0">
                <a:ln w="9525">
                  <a:round/>
                  <a:headEnd/>
                  <a:tailEnd/>
                </a:ln>
                <a:gradFill rotWithShape="1">
                  <a:gsLst>
                    <a:gs pos="0">
                      <a:srgbClr val="FE3E02"/>
                    </a:gs>
                    <a:gs pos="100000">
                      <a:srgbClr val="FFE701"/>
                    </a:gs>
                  </a:gsLst>
                  <a:lin ang="16560000" scaled="1"/>
                </a:gradFill>
                <a:latin typeface="Impact"/>
                <a:ea typeface="Impact"/>
                <a:cs typeface="Impact"/>
              </a:rPr>
              <a:t>المعاناة</a:t>
            </a:r>
            <a:endParaRPr lang="en-US" sz="4000" kern="10" dirty="0">
              <a:ln w="9525">
                <a:round/>
                <a:headEnd/>
                <a:tailEnd/>
              </a:ln>
              <a:gradFill rotWithShape="1">
                <a:gsLst>
                  <a:gs pos="0">
                    <a:srgbClr val="FE3E02"/>
                  </a:gs>
                  <a:gs pos="100000">
                    <a:srgbClr val="FFE701"/>
                  </a:gs>
                </a:gsLst>
                <a:lin ang="16560000" scaled="1"/>
              </a:gradFill>
              <a:latin typeface="Impact"/>
              <a:ea typeface="Impact"/>
              <a:cs typeface="Impact"/>
            </a:endParaRPr>
          </a:p>
        </p:txBody>
      </p:sp>
      <p:sp>
        <p:nvSpPr>
          <p:cNvPr id="72710" name="Rectangle 6"/>
          <p:cNvSpPr>
            <a:spLocks noChangeArrowheads="1"/>
          </p:cNvSpPr>
          <p:nvPr/>
        </p:nvSpPr>
        <p:spPr bwMode="auto">
          <a:xfrm>
            <a:off x="5610225" y="5516563"/>
            <a:ext cx="30765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r>
              <a:rPr lang="ar-JO" sz="3200" b="1" dirty="0">
                <a:latin typeface="Arial" charset="0"/>
                <a:cs typeface="Arial" charset="0"/>
              </a:rPr>
              <a:t>2 كو 1: 1-11</a:t>
            </a:r>
            <a:endParaRPr lang="en-GB" sz="1800" dirty="0">
              <a:latin typeface="Arial" charset="0"/>
              <a:cs typeface="Arial" charset="0"/>
            </a:endParaRPr>
          </a:p>
        </p:txBody>
      </p:sp>
      <p:pic>
        <p:nvPicPr>
          <p:cNvPr id="72711" name="Picture 7" descr="PNG3.jpg (38843 by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191000"/>
            <a:ext cx="34290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12"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914400"/>
            <a:ext cx="2819400" cy="225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1000" fill="hold"/>
                                        <p:tgtEl>
                                          <p:spTgt spid="72709"/>
                                        </p:tgtEl>
                                        <p:attrNameLst>
                                          <p:attrName>ppt_w</p:attrName>
                                        </p:attrNameLst>
                                      </p:cBhvr>
                                      <p:tavLst>
                                        <p:tav tm="0">
                                          <p:val>
                                            <p:fltVal val="0"/>
                                          </p:val>
                                        </p:tav>
                                        <p:tav tm="100000">
                                          <p:val>
                                            <p:strVal val="#ppt_w"/>
                                          </p:val>
                                        </p:tav>
                                      </p:tavLst>
                                    </p:anim>
                                    <p:anim calcmode="lin" valueType="num">
                                      <p:cBhvr>
                                        <p:cTn id="8" dur="1000" fill="hold"/>
                                        <p:tgtEl>
                                          <p:spTgt spid="7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5" presetClass="entr" presetSubtype="0" fill="hold" nodeType="after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2000"/>
                                        <p:tgtEl>
                                          <p:spTgt spid="72712"/>
                                        </p:tgtEl>
                                      </p:cBhvr>
                                    </p:animEffect>
                                    <p:anim calcmode="lin" valueType="num">
                                      <p:cBhvr>
                                        <p:cTn id="13" dur="2000" fill="hold"/>
                                        <p:tgtEl>
                                          <p:spTgt spid="72712"/>
                                        </p:tgtEl>
                                        <p:attrNameLst>
                                          <p:attrName>style.rotation</p:attrName>
                                        </p:attrNameLst>
                                      </p:cBhvr>
                                      <p:tavLst>
                                        <p:tav tm="0">
                                          <p:val>
                                            <p:fltVal val="720"/>
                                          </p:val>
                                        </p:tav>
                                        <p:tav tm="100000">
                                          <p:val>
                                            <p:fltVal val="0"/>
                                          </p:val>
                                        </p:tav>
                                      </p:tavLst>
                                    </p:anim>
                                    <p:anim calcmode="lin" valueType="num">
                                      <p:cBhvr>
                                        <p:cTn id="14" dur="2000" fill="hold"/>
                                        <p:tgtEl>
                                          <p:spTgt spid="72712"/>
                                        </p:tgtEl>
                                        <p:attrNameLst>
                                          <p:attrName>ppt_h</p:attrName>
                                        </p:attrNameLst>
                                      </p:cBhvr>
                                      <p:tavLst>
                                        <p:tav tm="0">
                                          <p:val>
                                            <p:fltVal val="0"/>
                                          </p:val>
                                        </p:tav>
                                        <p:tav tm="100000">
                                          <p:val>
                                            <p:strVal val="#ppt_h"/>
                                          </p:val>
                                        </p:tav>
                                      </p:tavLst>
                                    </p:anim>
                                    <p:anim calcmode="lin" valueType="num">
                                      <p:cBhvr>
                                        <p:cTn id="15" dur="2000" fill="hold"/>
                                        <p:tgtEl>
                                          <p:spTgt spid="72712"/>
                                        </p:tgtEl>
                                        <p:attrNameLst>
                                          <p:attrName>ppt_w</p:attrName>
                                        </p:attrNameLst>
                                      </p:cBhvr>
                                      <p:tavLst>
                                        <p:tav tm="0">
                                          <p:val>
                                            <p:fltVal val="0"/>
                                          </p:val>
                                        </p:tav>
                                        <p:tav tm="100000">
                                          <p:val>
                                            <p:strVal val="#ppt_w"/>
                                          </p:val>
                                        </p:tav>
                                      </p:tavLst>
                                    </p:anim>
                                  </p:childTnLst>
                                </p:cTn>
                              </p:par>
                            </p:childTnLst>
                          </p:cTn>
                        </p:par>
                        <p:par>
                          <p:cTn id="16" fill="hold" nodeType="afterGroup">
                            <p:stCondLst>
                              <p:cond delay="3000"/>
                            </p:stCondLst>
                            <p:childTnLst>
                              <p:par>
                                <p:cTn id="17" presetID="2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p:cTn id="19" dur="500" decel="50000" fill="hold">
                                          <p:stCondLst>
                                            <p:cond delay="0"/>
                                          </p:stCondLst>
                                        </p:cTn>
                                        <p:tgtEl>
                                          <p:spTgt spid="7270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270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2708"/>
                                        </p:tgtEl>
                                        <p:attrNameLst>
                                          <p:attrName>ppt_w</p:attrName>
                                        </p:attrNameLst>
                                      </p:cBhvr>
                                      <p:tavLst>
                                        <p:tav tm="0">
                                          <p:val>
                                            <p:strVal val="#ppt_w*.05"/>
                                          </p:val>
                                        </p:tav>
                                        <p:tav tm="100000">
                                          <p:val>
                                            <p:strVal val="#ppt_w"/>
                                          </p:val>
                                        </p:tav>
                                      </p:tavLst>
                                    </p:anim>
                                    <p:anim calcmode="lin" valueType="num">
                                      <p:cBhvr>
                                        <p:cTn id="22" dur="1000" fill="hold"/>
                                        <p:tgtEl>
                                          <p:spTgt spid="7270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270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270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270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2708"/>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dissolve">
                                      <p:cBhvr>
                                        <p:cTn id="30" dur="1000"/>
                                        <p:tgtEl>
                                          <p:spTgt spid="72711"/>
                                        </p:tgtEl>
                                      </p:cBhvr>
                                    </p:animEffec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72710"/>
                                        </p:tgtEl>
                                        <p:attrNameLst>
                                          <p:attrName>style.visibility</p:attrName>
                                        </p:attrNameLst>
                                      </p:cBhvr>
                                      <p:to>
                                        <p:strVal val="visible"/>
                                      </p:to>
                                    </p:set>
                                    <p:animEffect transition="in" filter="fade">
                                      <p:cBhvr>
                                        <p:cTn id="34"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2</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128621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en-US">
                <a:effectLst>
                  <a:outerShdw blurRad="63500" dist="38100" dir="2700000" algn="ctr" rotWithShape="0">
                    <a:srgbClr val="990000">
                      <a:alpha val="75000"/>
                    </a:srgbClr>
                  </a:outerShdw>
                </a:effectLst>
              </a:rPr>
              <a:t>SUFFERING</a:t>
            </a:r>
            <a:endParaRPr lang="en-US" dirty="0">
              <a:latin typeface="Arial" charset="0"/>
            </a:endParaRPr>
          </a:p>
        </p:txBody>
      </p:sp>
      <p:pic>
        <p:nvPicPr>
          <p:cNvPr id="178178" name="Picture 3" descr="bluegreen_depths_d06_tex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p:spPr>
      </p:pic>
      <p:sp>
        <p:nvSpPr>
          <p:cNvPr id="178179" name="WordArt 4"/>
          <p:cNvSpPr>
            <a:spLocks noChangeArrowheads="1" noChangeShapeType="1" noTextEdit="1"/>
          </p:cNvSpPr>
          <p:nvPr/>
        </p:nvSpPr>
        <p:spPr bwMode="auto">
          <a:xfrm>
            <a:off x="152400" y="76200"/>
            <a:ext cx="4953000" cy="762000"/>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المعاناة</a:t>
            </a:r>
            <a:endParaRPr lang="en-US" sz="3600" kern="10" dirty="0">
              <a:ln w="19050">
                <a:solidFill>
                  <a:srgbClr val="99CCFF"/>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p:txBody>
      </p:sp>
      <p:sp>
        <p:nvSpPr>
          <p:cNvPr id="73733" name="Text Box 5"/>
          <p:cNvSpPr txBox="1">
            <a:spLocks noChangeArrowheads="1"/>
          </p:cNvSpPr>
          <p:nvPr/>
        </p:nvSpPr>
        <p:spPr bwMode="auto">
          <a:xfrm>
            <a:off x="1219200" y="1219200"/>
            <a:ext cx="442437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buFontTx/>
              <a:buChar char="•"/>
            </a:pPr>
            <a:r>
              <a:rPr lang="ar-JO" sz="3200" dirty="0"/>
              <a:t>معاناة بولس </a:t>
            </a:r>
          </a:p>
          <a:p>
            <a:pPr algn="r" rtl="1" eaLnBrk="1" hangingPunct="1">
              <a:spcBef>
                <a:spcPct val="50000"/>
              </a:spcBef>
              <a:buFontTx/>
              <a:buChar char="•"/>
            </a:pPr>
            <a:r>
              <a:rPr lang="ar-JO" sz="3200" dirty="0"/>
              <a:t>موقف بولس تجاه المعاناة </a:t>
            </a:r>
          </a:p>
          <a:p>
            <a:pPr algn="r" rtl="1" eaLnBrk="1" hangingPunct="1">
              <a:spcBef>
                <a:spcPct val="50000"/>
              </a:spcBef>
              <a:buFontTx/>
              <a:buChar char="•"/>
            </a:pPr>
            <a:r>
              <a:rPr lang="ar-JO" sz="3200" dirty="0"/>
              <a:t>تجربة المسيح </a:t>
            </a:r>
          </a:p>
          <a:p>
            <a:pPr algn="r" rtl="1" eaLnBrk="1" hangingPunct="1">
              <a:spcBef>
                <a:spcPct val="50000"/>
              </a:spcBef>
              <a:buFontTx/>
              <a:buChar char="•"/>
            </a:pPr>
            <a:r>
              <a:rPr lang="ar-JO" sz="3200" dirty="0"/>
              <a:t>الراحة من خلال المعاناة كيف</a:t>
            </a:r>
          </a:p>
          <a:p>
            <a:pPr algn="r" rtl="1" eaLnBrk="1" hangingPunct="1">
              <a:spcBef>
                <a:spcPct val="50000"/>
              </a:spcBef>
              <a:buFontTx/>
              <a:buChar char="•"/>
            </a:pPr>
            <a:r>
              <a:rPr lang="ar-JO" sz="3200" dirty="0"/>
              <a:t> نواجه المعاناة؟</a:t>
            </a:r>
            <a:endParaRPr lang="en-US" sz="3200" b="1" i="1" dirty="0">
              <a:latin typeface="Arial" charset="0"/>
              <a:cs typeface="Arial" charset="0"/>
            </a:endParaRPr>
          </a:p>
        </p:txBody>
      </p:sp>
      <p:pic>
        <p:nvPicPr>
          <p:cNvPr id="73734" name="Picture 6" descr="NPLSO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143000"/>
            <a:ext cx="30099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5" name="Picture 7" descr="NWWCJ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1800" y="2508250"/>
            <a:ext cx="2195513" cy="434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6"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8800" y="3276426"/>
            <a:ext cx="60960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2619375" y="2895600"/>
            <a:ext cx="5457825" cy="3962400"/>
            <a:chOff x="1392" y="1824"/>
            <a:chExt cx="3438" cy="2496"/>
          </a:xfrm>
        </p:grpSpPr>
        <p:pic>
          <p:nvPicPr>
            <p:cNvPr id="178188" name="Picture 10" descr="MNSIM00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92" y="2304"/>
              <a:ext cx="2112"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9" name="Picture 11" descr="PMDWC00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96" y="1824"/>
              <a:ext cx="1134" cy="2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2"/>
          <p:cNvGrpSpPr>
            <a:grpSpLocks/>
          </p:cNvGrpSpPr>
          <p:nvPr/>
        </p:nvGrpSpPr>
        <p:grpSpPr bwMode="auto">
          <a:xfrm>
            <a:off x="1828800" y="3352800"/>
            <a:ext cx="6804025" cy="3505200"/>
            <a:chOff x="1152" y="2112"/>
            <a:chExt cx="4286" cy="2208"/>
          </a:xfrm>
        </p:grpSpPr>
        <p:pic>
          <p:nvPicPr>
            <p:cNvPr id="178186" name="Picture 13" descr="NCHSJ00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52" y="2736"/>
              <a:ext cx="2736" cy="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7" name="Picture 14" descr="IS1CR07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84" y="2112"/>
              <a:ext cx="1454" cy="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blinds(horizontal)">
                                      <p:cBhvr>
                                        <p:cTn id="7" dur="500"/>
                                        <p:tgtEl>
                                          <p:spTgt spid="737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iterate type="wd">
                                    <p:tmPct val="10000"/>
                                  </p:iterate>
                                  <p:childTnLst>
                                    <p:set>
                                      <p:cBhvr>
                                        <p:cTn id="11" dur="1" fill="hold">
                                          <p:stCondLst>
                                            <p:cond delay="0"/>
                                          </p:stCondLst>
                                        </p:cTn>
                                        <p:tgtEl>
                                          <p:spTgt spid="73733">
                                            <p:txEl>
                                              <p:pRg st="1" end="1"/>
                                            </p:txEl>
                                          </p:spTgt>
                                        </p:tgtEl>
                                        <p:attrNameLst>
                                          <p:attrName>style.visibility</p:attrName>
                                        </p:attrNameLst>
                                      </p:cBhvr>
                                      <p:to>
                                        <p:strVal val="visible"/>
                                      </p:to>
                                    </p:set>
                                    <p:animEffect transition="in" filter="blinds(horizontal)">
                                      <p:cBhvr>
                                        <p:cTn id="12" dur="500"/>
                                        <p:tgtEl>
                                          <p:spTgt spid="737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73733">
                                            <p:txEl>
                                              <p:pRg st="2" end="2"/>
                                            </p:txEl>
                                          </p:spTgt>
                                        </p:tgtEl>
                                        <p:attrNameLst>
                                          <p:attrName>style.visibility</p:attrName>
                                        </p:attrNameLst>
                                      </p:cBhvr>
                                      <p:to>
                                        <p:strVal val="visible"/>
                                      </p:to>
                                    </p:set>
                                    <p:animEffect transition="in" filter="blinds(horizontal)">
                                      <p:cBhvr>
                                        <p:cTn id="17" dur="500"/>
                                        <p:tgtEl>
                                          <p:spTgt spid="737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iterate type="wd">
                                    <p:tmPct val="10000"/>
                                  </p:iterate>
                                  <p:childTnLst>
                                    <p:set>
                                      <p:cBhvr>
                                        <p:cTn id="21" dur="1" fill="hold">
                                          <p:stCondLst>
                                            <p:cond delay="0"/>
                                          </p:stCondLst>
                                        </p:cTn>
                                        <p:tgtEl>
                                          <p:spTgt spid="73733">
                                            <p:txEl>
                                              <p:pRg st="3" end="3"/>
                                            </p:txEl>
                                          </p:spTgt>
                                        </p:tgtEl>
                                        <p:attrNameLst>
                                          <p:attrName>style.visibility</p:attrName>
                                        </p:attrNameLst>
                                      </p:cBhvr>
                                      <p:to>
                                        <p:strVal val="visible"/>
                                      </p:to>
                                    </p:set>
                                    <p:animEffect transition="in" filter="blinds(horizontal)">
                                      <p:cBhvr>
                                        <p:cTn id="22" dur="500"/>
                                        <p:tgtEl>
                                          <p:spTgt spid="737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iterate type="wd">
                                    <p:tmPct val="10000"/>
                                  </p:iterate>
                                  <p:childTnLst>
                                    <p:set>
                                      <p:cBhvr>
                                        <p:cTn id="26" dur="1" fill="hold">
                                          <p:stCondLst>
                                            <p:cond delay="0"/>
                                          </p:stCondLst>
                                        </p:cTn>
                                        <p:tgtEl>
                                          <p:spTgt spid="73733">
                                            <p:txEl>
                                              <p:pRg st="4" end="4"/>
                                            </p:txEl>
                                          </p:spTgt>
                                        </p:tgtEl>
                                        <p:attrNameLst>
                                          <p:attrName>style.visibility</p:attrName>
                                        </p:attrNameLst>
                                      </p:cBhvr>
                                      <p:to>
                                        <p:strVal val="visible"/>
                                      </p:to>
                                    </p:set>
                                    <p:animEffect transition="in" filter="blinds(horizontal)">
                                      <p:cBhvr>
                                        <p:cTn id="27" dur="500"/>
                                        <p:tgtEl>
                                          <p:spTgt spid="73733">
                                            <p:txEl>
                                              <p:pRg st="4" end="4"/>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73734"/>
                                        </p:tgtEl>
                                        <p:attrNameLst>
                                          <p:attrName>style.visibility</p:attrName>
                                        </p:attrNameLst>
                                      </p:cBhvr>
                                      <p:to>
                                        <p:strVal val="visible"/>
                                      </p:to>
                                    </p:set>
                                    <p:animEffect transition="in" filter="blinds(horizontal)">
                                      <p:cBhvr>
                                        <p:cTn id="30" dur="1000"/>
                                        <p:tgtEl>
                                          <p:spTgt spid="73734"/>
                                        </p:tgtEl>
                                      </p:cBhvr>
                                    </p:animEffect>
                                  </p:childTnLst>
                                  <p:subTnLst>
                                    <p:set>
                                      <p:cBhvr override="childStyle">
                                        <p:cTn dur="1" fill="hold" display="0" masterRel="nextClick" afterEffect="1"/>
                                        <p:tgtEl>
                                          <p:spTgt spid="73734"/>
                                        </p:tgtEl>
                                        <p:attrNameLst>
                                          <p:attrName>style.visibility</p:attrName>
                                        </p:attrNameLst>
                                      </p:cBhvr>
                                      <p:to>
                                        <p:strVal val="hidden"/>
                                      </p:to>
                                    </p:set>
                                  </p:subTnLst>
                                </p:cTn>
                              </p:par>
                              <p:par>
                                <p:cTn id="31" presetID="31" presetClass="entr" presetSubtype="0" fill="hold" nodeType="withEffect">
                                  <p:stCondLst>
                                    <p:cond delay="0"/>
                                  </p:stCondLst>
                                  <p:iterate type="lt">
                                    <p:tmPct val="5000"/>
                                  </p:iterate>
                                  <p:childTnLst>
                                    <p:set>
                                      <p:cBhvr>
                                        <p:cTn id="32" dur="1" fill="hold">
                                          <p:stCondLst>
                                            <p:cond delay="0"/>
                                          </p:stCondLst>
                                        </p:cTn>
                                        <p:tgtEl>
                                          <p:spTgt spid="73735"/>
                                        </p:tgtEl>
                                        <p:attrNameLst>
                                          <p:attrName>style.visibility</p:attrName>
                                        </p:attrNameLst>
                                      </p:cBhvr>
                                      <p:to>
                                        <p:strVal val="visible"/>
                                      </p:to>
                                    </p:set>
                                    <p:anim calcmode="lin" valueType="num">
                                      <p:cBhvr>
                                        <p:cTn id="33" dur="1000" fill="hold"/>
                                        <p:tgtEl>
                                          <p:spTgt spid="73735"/>
                                        </p:tgtEl>
                                        <p:attrNameLst>
                                          <p:attrName>ppt_w</p:attrName>
                                        </p:attrNameLst>
                                      </p:cBhvr>
                                      <p:tavLst>
                                        <p:tav tm="0">
                                          <p:val>
                                            <p:fltVal val="0"/>
                                          </p:val>
                                        </p:tav>
                                        <p:tav tm="100000">
                                          <p:val>
                                            <p:strVal val="#ppt_w"/>
                                          </p:val>
                                        </p:tav>
                                      </p:tavLst>
                                    </p:anim>
                                    <p:anim calcmode="lin" valueType="num">
                                      <p:cBhvr>
                                        <p:cTn id="34" dur="1000" fill="hold"/>
                                        <p:tgtEl>
                                          <p:spTgt spid="73735"/>
                                        </p:tgtEl>
                                        <p:attrNameLst>
                                          <p:attrName>ppt_h</p:attrName>
                                        </p:attrNameLst>
                                      </p:cBhvr>
                                      <p:tavLst>
                                        <p:tav tm="0">
                                          <p:val>
                                            <p:fltVal val="0"/>
                                          </p:val>
                                        </p:tav>
                                        <p:tav tm="100000">
                                          <p:val>
                                            <p:strVal val="#ppt_h"/>
                                          </p:val>
                                        </p:tav>
                                      </p:tavLst>
                                    </p:anim>
                                    <p:anim calcmode="lin" valueType="num">
                                      <p:cBhvr>
                                        <p:cTn id="35" dur="1000" fill="hold"/>
                                        <p:tgtEl>
                                          <p:spTgt spid="73735"/>
                                        </p:tgtEl>
                                        <p:attrNameLst>
                                          <p:attrName>style.rotation</p:attrName>
                                        </p:attrNameLst>
                                      </p:cBhvr>
                                      <p:tavLst>
                                        <p:tav tm="0">
                                          <p:val>
                                            <p:fltVal val="90"/>
                                          </p:val>
                                        </p:tav>
                                        <p:tav tm="100000">
                                          <p:val>
                                            <p:fltVal val="0"/>
                                          </p:val>
                                        </p:tav>
                                      </p:tavLst>
                                    </p:anim>
                                    <p:animEffect transition="in" filter="fade">
                                      <p:cBhvr>
                                        <p:cTn id="36" dur="1000"/>
                                        <p:tgtEl>
                                          <p:spTgt spid="73735"/>
                                        </p:tgtEl>
                                      </p:cBhvr>
                                    </p:animEffect>
                                  </p:childTnLst>
                                  <p:subTnLst>
                                    <p:set>
                                      <p:cBhvr override="childStyle">
                                        <p:cTn dur="1" fill="hold" display="0" masterRel="nextClick" afterEffect="1"/>
                                        <p:tgtEl>
                                          <p:spTgt spid="73735"/>
                                        </p:tgtEl>
                                        <p:attrNameLst>
                                          <p:attrName>style.visibility</p:attrName>
                                        </p:attrNameLst>
                                      </p:cBhvr>
                                      <p:to>
                                        <p:strVal val="hidden"/>
                                      </p:to>
                                    </p:set>
                                  </p:subTnLst>
                                </p:cTn>
                              </p:par>
                              <p:par>
                                <p:cTn id="37" presetID="53" presetClass="entr" presetSubtype="0" fill="hold" nodeType="withEffect">
                                  <p:stCondLst>
                                    <p:cond delay="0"/>
                                  </p:stCondLst>
                                  <p:childTnLst>
                                    <p:set>
                                      <p:cBhvr>
                                        <p:cTn id="38" dur="1" fill="hold">
                                          <p:stCondLst>
                                            <p:cond delay="0"/>
                                          </p:stCondLst>
                                        </p:cTn>
                                        <p:tgtEl>
                                          <p:spTgt spid="73736"/>
                                        </p:tgtEl>
                                        <p:attrNameLst>
                                          <p:attrName>style.visibility</p:attrName>
                                        </p:attrNameLst>
                                      </p:cBhvr>
                                      <p:to>
                                        <p:strVal val="visible"/>
                                      </p:to>
                                    </p:set>
                                    <p:anim calcmode="lin" valueType="num">
                                      <p:cBhvr>
                                        <p:cTn id="39" dur="1000" fill="hold"/>
                                        <p:tgtEl>
                                          <p:spTgt spid="73736"/>
                                        </p:tgtEl>
                                        <p:attrNameLst>
                                          <p:attrName>ppt_w</p:attrName>
                                        </p:attrNameLst>
                                      </p:cBhvr>
                                      <p:tavLst>
                                        <p:tav tm="0">
                                          <p:val>
                                            <p:fltVal val="0"/>
                                          </p:val>
                                        </p:tav>
                                        <p:tav tm="100000">
                                          <p:val>
                                            <p:strVal val="#ppt_w"/>
                                          </p:val>
                                        </p:tav>
                                      </p:tavLst>
                                    </p:anim>
                                    <p:anim calcmode="lin" valueType="num">
                                      <p:cBhvr>
                                        <p:cTn id="40" dur="1000" fill="hold"/>
                                        <p:tgtEl>
                                          <p:spTgt spid="73736"/>
                                        </p:tgtEl>
                                        <p:attrNameLst>
                                          <p:attrName>ppt_h</p:attrName>
                                        </p:attrNameLst>
                                      </p:cBhvr>
                                      <p:tavLst>
                                        <p:tav tm="0">
                                          <p:val>
                                            <p:fltVal val="0"/>
                                          </p:val>
                                        </p:tav>
                                        <p:tav tm="100000">
                                          <p:val>
                                            <p:strVal val="#ppt_h"/>
                                          </p:val>
                                        </p:tav>
                                      </p:tavLst>
                                    </p:anim>
                                    <p:animEffect transition="in" filter="fade">
                                      <p:cBhvr>
                                        <p:cTn id="41" dur="1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par>
                                <p:cTn id="42" presetID="55"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strVal val="#ppt_w*0.70"/>
                                          </p:val>
                                        </p:tav>
                                        <p:tav tm="100000">
                                          <p:val>
                                            <p:strVal val="#ppt_w"/>
                                          </p:val>
                                        </p:tav>
                                      </p:tavLst>
                                    </p:anim>
                                    <p:anim calcmode="lin" valueType="num">
                                      <p:cBhvr>
                                        <p:cTn id="45" dur="1000" fill="hold"/>
                                        <p:tgtEl>
                                          <p:spTgt spid="2"/>
                                        </p:tgtEl>
                                        <p:attrNameLst>
                                          <p:attrName>ppt_h</p:attrName>
                                        </p:attrNameLst>
                                      </p:cBhvr>
                                      <p:tavLst>
                                        <p:tav tm="0">
                                          <p:val>
                                            <p:strVal val="#ppt_h"/>
                                          </p:val>
                                        </p:tav>
                                        <p:tav tm="100000">
                                          <p:val>
                                            <p:strVal val="#ppt_h"/>
                                          </p:val>
                                        </p:tav>
                                      </p:tavLst>
                                    </p:anim>
                                    <p:animEffect transition="in" filter="fade">
                                      <p:cBhvr>
                                        <p:cTn id="46"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47" presetID="17" presetClass="entr" presetSubtype="1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765653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eaLnBrk="0" hangingPunct="0"/>
            <a:endParaRPr lang="en-US">
              <a:latin typeface="Arial"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r>
              <a:rPr lang="ar-JO" sz="2800" b="1" dirty="0">
                <a:solidFill>
                  <a:schemeClr val="bg1"/>
                </a:solidFill>
              </a:rPr>
              <a:t>تباين العهود (2 كورنثوس 3-4)</a:t>
            </a:r>
            <a:endParaRPr lang="en-US" sz="2800" b="1" dirty="0">
              <a:solidFill>
                <a:schemeClr val="bg1"/>
              </a:solidFill>
              <a:latin typeface="Arial" charset="0"/>
              <a:ea typeface="ＭＳ Ｐゴシック" charset="0"/>
            </a:endParaRP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charset="0"/>
                          <a:ea typeface="ＭＳ Ｐゴシック" charset="0"/>
                          <a:cs typeface="Arial" charset="0"/>
                        </a:rPr>
                        <a:t>العهد القديم</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charset="0"/>
                          <a:ea typeface="ＭＳ Ｐゴシック" charset="0"/>
                          <a:cs typeface="Arial" charset="0"/>
                        </a:rPr>
                        <a:t>العهد الجديد</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بدأه موسى (3: 8)</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بدأه المسيح (3: 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بالحرف (3: 6أ)</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بالروح (3: 6أ، 18ب)</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يقتل (3: 6ب، 7أ)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يحي (3: 6ب)</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محفور على الحجر (3: 3 ب ، 7 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محفور على القلوب (3: 3 ب ؛ ارميا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مجيد (3: 7أ)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أكثر مجداً (3: 8، 10)</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تلاشى المجد (3: 7 ب ، 11 أ ، 13 ب)</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يزداد المجد باستمرار (3: 11 ب ، 18)</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يدين الإنسان (3: 9أ)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يأتي بالبر (3: 9أ)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الخداع</a:t>
                      </a:r>
                      <a:r>
                        <a:rPr lang="ar-JO" sz="2000" b="1" baseline="0" dirty="0"/>
                        <a:t> (</a:t>
                      </a:r>
                      <a:r>
                        <a:rPr lang="ar-JO" sz="2000" b="1" dirty="0"/>
                        <a:t>3: 13)</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الجرأة (3: 12)</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وجه موسى المحجوب (3: 13 ب)</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وجوه مكشوفة (3: 13 أ ، 18 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عقول محجوبة (3: 14 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عقول مكشوفة (3: 14 ب ؛ 4: 3-6)</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قلوب محجوبة (3: 15)</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قلوب غير محجوبة (3: 16)</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بلادة (3: 14أ)</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حرية (3: 17)</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موسى يعكس مجد الله</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كل المؤمنين يعكسون مجد الإبن (3: 17)</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غير متغيرين (3: 7)</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متغيرين (3: 18)</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قلة الغيرة (3: 13)</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t>ثقة وثبات (3: 4-5 ؛ 4: 1)</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الخداع (3: 13)</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الصدق (4: 2)</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12368" y="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166ت</a:t>
            </a:r>
            <a:endParaRPr lang="en-US" b="1" dirty="0">
              <a:solidFill>
                <a:srgbClr val="FFFFFF"/>
              </a:solidFill>
              <a:latin typeface="Arial" charset="0"/>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4</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94779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205827" name="Rectangle 3"/>
          <p:cNvSpPr>
            <a:spLocks noGrp="1" noChangeArrowheads="1"/>
          </p:cNvSpPr>
          <p:nvPr>
            <p:ph type="ctrTitle"/>
          </p:nvPr>
        </p:nvSpPr>
        <p:spPr>
          <a:xfrm>
            <a:off x="838200" y="2362200"/>
            <a:ext cx="7924800" cy="1752600"/>
          </a:xfrm>
          <a:solidFill>
            <a:srgbClr val="642523"/>
          </a:solidFill>
          <a:effectLst>
            <a:outerShdw blurRad="63500" dist="35921" dir="2700000" algn="ctr" rotWithShape="0">
              <a:srgbClr val="000000">
                <a:alpha val="74998"/>
              </a:srgbClr>
            </a:outerShdw>
          </a:effectLst>
        </p:spPr>
        <p:txBody>
          <a:bodyPr/>
          <a:lstStyle/>
          <a:p>
            <a:pPr eaLnBrk="1" hangingPunct="1">
              <a:defRPr/>
            </a:pPr>
            <a:r>
              <a:rPr lang="ar-JO" sz="6000" b="1" i="1" dirty="0">
                <a:solidFill>
                  <a:schemeClr val="tx1"/>
                </a:solidFill>
                <a:latin typeface="Times" charset="0"/>
                <a:cs typeface="+mj-cs"/>
              </a:rPr>
              <a:t>هل كان بولس محبطاً ؟</a:t>
            </a:r>
            <a:endParaRPr lang="en-US" dirty="0">
              <a:solidFill>
                <a:schemeClr val="tx1"/>
              </a:solidFill>
              <a:latin typeface="Times" charset="0"/>
              <a:cs typeface="+mj-cs"/>
            </a:endParaRP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منفتح</a:t>
            </a:r>
            <a:endParaRPr lang="en-US" sz="4800" b="1" dirty="0">
              <a:effectLst>
                <a:glow rad="127000">
                  <a:schemeClr val="tx1"/>
                </a:glow>
              </a:effectLst>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charset="0"/>
                  <a:ea typeface="ＭＳ Ｐゴシック" charset="0"/>
                  <a:cs typeface="ＭＳ Ｐゴシック" charset="0"/>
                </a:rPr>
                <a:t>منغلق</a:t>
              </a:r>
              <a:endParaRPr lang="en-US" sz="4800" b="1" kern="0" dirty="0">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298282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1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990600"/>
            <a:ext cx="9144000" cy="5486400"/>
          </a:xfrm>
          <a:effectLst>
            <a:outerShdw blurRad="63500" dist="35921" dir="2700000" algn="ctr" rotWithShape="0">
              <a:srgbClr val="000000">
                <a:alpha val="74998"/>
              </a:srgbClr>
            </a:outerShdw>
          </a:effectLst>
        </p:spPr>
        <p:txBody>
          <a:bodyPr/>
          <a:lstStyle/>
          <a:p>
            <a:pPr eaLnBrk="1" hangingPunct="1">
              <a:defRPr/>
            </a:pPr>
            <a:r>
              <a:rPr lang="ar-JO" altLang="ja-JP" sz="5400" b="1" dirty="0">
                <a:solidFill>
                  <a:schemeClr val="bg1"/>
                </a:solidFill>
                <a:latin typeface="Arial" charset="0"/>
                <a:cs typeface="+mj-cs"/>
              </a:rPr>
              <a:t>لذلك لا نفشل بل و إن كان إنساننا الخارجي يفنى فالداخل يتجدد يوماً فيوماً </a:t>
            </a:r>
            <a:br>
              <a:rPr lang="ar-JO" altLang="ja-JP" sz="5400" b="1" dirty="0">
                <a:solidFill>
                  <a:schemeClr val="bg1"/>
                </a:solidFill>
                <a:latin typeface="Arial" charset="0"/>
                <a:cs typeface="+mj-cs"/>
              </a:rPr>
            </a:br>
            <a:r>
              <a:rPr lang="ar-JO" altLang="ja-JP" sz="5400" b="1" dirty="0">
                <a:solidFill>
                  <a:schemeClr val="bg1"/>
                </a:solidFill>
                <a:latin typeface="Arial" charset="0"/>
                <a:cs typeface="+mj-cs"/>
              </a:rPr>
              <a:t>(2 كو 4: 16)</a:t>
            </a:r>
            <a:endParaRPr lang="en-US" sz="4800" dirty="0">
              <a:solidFill>
                <a:srgbClr val="000000"/>
              </a:solidFill>
              <a:latin typeface="Times" charset="0"/>
              <a:cs typeface="+mj-cs"/>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152400"/>
            <a:ext cx="8077200" cy="4419600"/>
          </a:xfrm>
          <a:effectLst>
            <a:outerShdw blurRad="63500" dist="35921" dir="2700000" algn="ctr" rotWithShape="0">
              <a:srgbClr val="000000">
                <a:alpha val="74998"/>
              </a:srgbClr>
            </a:outerShdw>
          </a:effectLst>
        </p:spPr>
        <p:txBody>
          <a:bodyPr/>
          <a:lstStyle/>
          <a:p>
            <a:pPr eaLnBrk="1" hangingPunct="1">
              <a:defRPr/>
            </a:pPr>
            <a:br>
              <a:rPr lang="en-US" sz="6000" b="1" dirty="0">
                <a:solidFill>
                  <a:schemeClr val="bg1"/>
                </a:solidFill>
                <a:latin typeface="Arial" charset="0"/>
                <a:cs typeface="+mj-cs"/>
              </a:rPr>
            </a:br>
            <a:r>
              <a:rPr lang="ar-JO" sz="6000" b="1" dirty="0">
                <a:solidFill>
                  <a:schemeClr val="bg1"/>
                </a:solidFill>
                <a:latin typeface="Arial" charset="0"/>
                <a:cs typeface="+mj-cs"/>
              </a:rPr>
              <a:t>1. أنظر إلى مشاكلك باعتبارها </a:t>
            </a:r>
            <a:r>
              <a:rPr lang="ar-JO" sz="6000" b="1" dirty="0">
                <a:solidFill>
                  <a:srgbClr val="FFFF00"/>
                </a:solidFill>
                <a:latin typeface="Arial" charset="0"/>
                <a:cs typeface="+mj-cs"/>
              </a:rPr>
              <a:t>تافهة</a:t>
            </a:r>
            <a:r>
              <a:rPr lang="ar-JO" sz="6000" b="1" dirty="0">
                <a:solidFill>
                  <a:schemeClr val="bg1"/>
                </a:solidFill>
                <a:latin typeface="Arial" charset="0"/>
                <a:cs typeface="+mj-cs"/>
              </a:rPr>
              <a:t> بالمقارنة مع مكافآتك   (4: 17)</a:t>
            </a:r>
            <a:endParaRPr lang="en-US" sz="5400" b="1" dirty="0">
              <a:solidFill>
                <a:schemeClr val="bg1"/>
              </a:solidFill>
              <a:cs typeface="+mj-cs"/>
            </a:endParaRP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2" descr="Sunrise &amp; Sunset 1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5" name="Rectangle 3"/>
          <p:cNvSpPr>
            <a:spLocks noGrp="1" noChangeArrowheads="1"/>
          </p:cNvSpPr>
          <p:nvPr>
            <p:ph type="ctrTitle"/>
          </p:nvPr>
        </p:nvSpPr>
        <p:spPr>
          <a:xfrm>
            <a:off x="228600" y="609600"/>
            <a:ext cx="8763000" cy="5791200"/>
          </a:xfrm>
          <a:effectLst>
            <a:outerShdw blurRad="63500" dist="35921" dir="2700000" algn="ctr" rotWithShape="0">
              <a:srgbClr val="000000">
                <a:alpha val="74998"/>
              </a:srgbClr>
            </a:outerShdw>
          </a:effectLst>
        </p:spPr>
        <p:txBody>
          <a:bodyPr/>
          <a:lstStyle/>
          <a:p>
            <a:pPr eaLnBrk="1" hangingPunct="1">
              <a:defRPr/>
            </a:pPr>
            <a:r>
              <a:rPr lang="ar-JO" altLang="ja-JP" sz="5400" b="1" dirty="0">
                <a:solidFill>
                  <a:schemeClr val="tx1"/>
                </a:solidFill>
                <a:latin typeface="Arial" charset="0"/>
                <a:cs typeface="+mj-cs"/>
              </a:rPr>
              <a:t>لأن خفة ضيقتنا الوقتية تنشئ لنا أكثر فأكثر ثقل مجد أبدياً</a:t>
            </a:r>
            <a:br>
              <a:rPr lang="ar-JO" altLang="ja-JP" sz="5400" b="1" dirty="0">
                <a:solidFill>
                  <a:schemeClr val="tx1"/>
                </a:solidFill>
                <a:latin typeface="Arial" charset="0"/>
                <a:cs typeface="+mj-cs"/>
              </a:rPr>
            </a:br>
            <a:r>
              <a:rPr lang="ar-JO" altLang="ja-JP" sz="5400" b="1" dirty="0">
                <a:solidFill>
                  <a:schemeClr val="tx1"/>
                </a:solidFill>
                <a:latin typeface="Arial" charset="0"/>
                <a:cs typeface="+mj-cs"/>
              </a:rPr>
              <a:t>(4: 17)</a:t>
            </a:r>
            <a:endParaRPr lang="en-US" dirty="0">
              <a:solidFill>
                <a:srgbClr val="000000"/>
              </a:solidFill>
              <a:latin typeface="Times" charset="0"/>
              <a:cs typeface="+mj-cs"/>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85720" y="0"/>
            <a:ext cx="8477280" cy="5410200"/>
          </a:xfrm>
          <a:effectLst>
            <a:outerShdw blurRad="25400" dist="35921" dir="2700000" algn="ctr" rotWithShape="0">
              <a:srgbClr val="000000">
                <a:alpha val="99962"/>
              </a:srgbClr>
            </a:outerShdw>
          </a:effectLst>
        </p:spPr>
        <p:txBody>
          <a:bodyPr/>
          <a:lstStyle/>
          <a:p>
            <a:pPr marL="1371600" indent="-1371600" eaLnBrk="1" hangingPunct="1">
              <a:defRPr/>
            </a:pPr>
            <a:br>
              <a:rPr lang="en-US" sz="6600" b="1" dirty="0"/>
            </a:br>
            <a:r>
              <a:rPr lang="ar-JO" sz="6600" b="1" dirty="0"/>
              <a:t>2. ركز على الحقائق الأبدية </a:t>
            </a:r>
            <a:r>
              <a:rPr lang="ar-JO" sz="6600" b="1" dirty="0">
                <a:solidFill>
                  <a:srgbClr val="FFFF00"/>
                </a:solidFill>
              </a:rPr>
              <a:t>غير المرئية</a:t>
            </a:r>
            <a:br>
              <a:rPr lang="ar-JO" sz="6600" b="1" dirty="0">
                <a:solidFill>
                  <a:srgbClr val="FFFF00"/>
                </a:solidFill>
              </a:rPr>
            </a:br>
            <a:r>
              <a:rPr lang="ar-JO" sz="6600" b="1" dirty="0">
                <a:solidFill>
                  <a:srgbClr val="FFFF00"/>
                </a:solidFill>
              </a:rPr>
              <a:t> </a:t>
            </a:r>
            <a:r>
              <a:rPr lang="ar-JO" sz="6600" b="1" dirty="0"/>
              <a:t>(4: 18)</a:t>
            </a:r>
            <a:endParaRPr lang="en-US" dirty="0"/>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ar-JO" sz="5400" b="1" u="sng" dirty="0"/>
              <a:t>أنظر إلى غير المرئي</a:t>
            </a:r>
            <a:endParaRPr lang="en-US" sz="5400" b="1" dirty="0"/>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ar-JO" sz="3600" b="1" dirty="0"/>
              <a:t>و نحن غير ناظرين إلى الأشياء التي </a:t>
            </a:r>
            <a:r>
              <a:rPr lang="ar-JO" sz="3600" b="1" dirty="0">
                <a:solidFill>
                  <a:srgbClr val="FF0000"/>
                </a:solidFill>
              </a:rPr>
              <a:t>ترى</a:t>
            </a:r>
            <a:r>
              <a:rPr lang="ar-JO" sz="3600" b="1" dirty="0"/>
              <a:t> </a:t>
            </a:r>
          </a:p>
          <a:p>
            <a:pPr eaLnBrk="1" hangingPunct="1">
              <a:defRPr/>
            </a:pPr>
            <a:r>
              <a:rPr lang="ar-JO" sz="3600" b="1" dirty="0"/>
              <a:t>بل إلى التي </a:t>
            </a:r>
            <a:r>
              <a:rPr lang="ar-JO" sz="3600" b="1" dirty="0">
                <a:solidFill>
                  <a:srgbClr val="0070C0"/>
                </a:solidFill>
              </a:rPr>
              <a:t>لا ترى </a:t>
            </a:r>
            <a:r>
              <a:rPr lang="ar-JO" sz="3600" b="1" dirty="0"/>
              <a:t>لأن التي </a:t>
            </a:r>
            <a:r>
              <a:rPr lang="ar-JO" sz="3600" b="1" dirty="0">
                <a:solidFill>
                  <a:srgbClr val="FF0000"/>
                </a:solidFill>
              </a:rPr>
              <a:t>ترى وقتية </a:t>
            </a:r>
          </a:p>
          <a:p>
            <a:pPr eaLnBrk="1" hangingPunct="1">
              <a:defRPr/>
            </a:pPr>
            <a:r>
              <a:rPr lang="ar-JO" sz="3600" b="1" dirty="0"/>
              <a:t>و أما التي </a:t>
            </a:r>
            <a:r>
              <a:rPr lang="ar-JO" sz="3600" b="1" dirty="0">
                <a:solidFill>
                  <a:srgbClr val="0070C0"/>
                </a:solidFill>
              </a:rPr>
              <a:t>لا ترى فأبدية</a:t>
            </a:r>
          </a:p>
          <a:p>
            <a:pPr eaLnBrk="1" hangingPunct="1">
              <a:defRPr/>
            </a:pPr>
            <a:r>
              <a:rPr lang="ar-JO" sz="3600" b="1" dirty="0"/>
              <a:t>(2 كورنثوس 4: 18)</a:t>
            </a:r>
            <a:r>
              <a:rPr lang="en-US" sz="3600" b="1" dirty="0"/>
              <a:t> </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9" name="Rectangle 3"/>
          <p:cNvSpPr>
            <a:spLocks noGrp="1" noChangeArrowheads="1"/>
          </p:cNvSpPr>
          <p:nvPr>
            <p:ph type="ctrTitle"/>
          </p:nvPr>
        </p:nvSpPr>
        <p:spPr>
          <a:xfrm>
            <a:off x="1143000" y="304800"/>
            <a:ext cx="7086600" cy="838200"/>
          </a:xfrm>
        </p:spPr>
        <p:txBody>
          <a:bodyPr/>
          <a:lstStyle/>
          <a:p>
            <a:pPr eaLnBrk="1" hangingPunct="1">
              <a:defRPr/>
            </a:pPr>
            <a:r>
              <a:rPr lang="ar-JO" sz="6000" b="1" u="sng" dirty="0">
                <a:effectLst>
                  <a:outerShdw blurRad="50800" dist="38100" dir="2700000" algn="tl" rotWithShape="0">
                    <a:srgbClr val="000000">
                      <a:alpha val="97000"/>
                    </a:srgbClr>
                  </a:outerShdw>
                </a:effectLst>
                <a:latin typeface="Arial" charset="0"/>
                <a:cs typeface="+mj-cs"/>
              </a:rPr>
              <a:t>ما هو أبدي ؟</a:t>
            </a:r>
            <a:endParaRPr lang="en-US" sz="5400" b="1" dirty="0">
              <a:effectLst>
                <a:outerShdw blurRad="50800" dist="38100" dir="2700000" algn="tl" rotWithShape="0">
                  <a:srgbClr val="000000">
                    <a:alpha val="97000"/>
                  </a:srgbClr>
                </a:outerShdw>
              </a:effectLst>
              <a:latin typeface="Arial" charset="0"/>
              <a:cs typeface="+mj-cs"/>
            </a:endParaRPr>
          </a:p>
        </p:txBody>
      </p:sp>
      <p:sp>
        <p:nvSpPr>
          <p:cNvPr id="239620" name="Rectangle 4"/>
          <p:cNvSpPr>
            <a:spLocks noGrp="1" noChangeArrowheads="1"/>
          </p:cNvSpPr>
          <p:nvPr>
            <p:ph type="subTitle" idx="1"/>
          </p:nvPr>
        </p:nvSpPr>
        <p:spPr>
          <a:xfrm>
            <a:off x="1371600" y="1371600"/>
            <a:ext cx="6934200" cy="2971800"/>
          </a:xfrm>
        </p:spPr>
        <p:txBody>
          <a:bodyPr/>
          <a:lstStyle/>
          <a:p>
            <a:pPr marL="609600" indent="-609600" eaLnBrk="1" hangingPunct="1">
              <a:defRPr/>
            </a:pPr>
            <a:r>
              <a:rPr lang="ar-JO"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1. الله</a:t>
            </a:r>
          </a:p>
          <a:p>
            <a:pPr marL="609600" indent="-609600" eaLnBrk="1" hangingPunct="1">
              <a:defRPr/>
            </a:pPr>
            <a:r>
              <a:rPr lang="ar-JO"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2. كلمة الله</a:t>
            </a:r>
          </a:p>
          <a:p>
            <a:pPr marL="609600" indent="-609600" eaLnBrk="1" hangingPunct="1">
              <a:defRPr/>
            </a:pPr>
            <a:r>
              <a:rPr lang="ar-JO"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3. نفوس البشر</a:t>
            </a:r>
            <a:endPar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36916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ar-JO" sz="4000" b="1" dirty="0">
                <a:latin typeface="Arial" charset="0"/>
                <a:ea typeface="ＭＳ Ｐゴシック" charset="0"/>
                <a:cs typeface="ＭＳ Ｐゴシック" charset="0"/>
              </a:rPr>
              <a:t>إن نقض بيت خيمتنا الأرضي</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a:t>
            </a:r>
            <a:r>
              <a:rPr lang="ar-JO" altLang="ja-JP" sz="4000" b="1" dirty="0">
                <a:latin typeface="Arial" charset="0"/>
                <a:ea typeface="ＭＳ Ｐゴシック" charset="0"/>
                <a:cs typeface="ＭＳ Ｐゴシック" charset="0"/>
              </a:rPr>
              <a:t>2 كو 5: 1</a:t>
            </a:r>
            <a:r>
              <a:rPr lang="en-US" altLang="ja-JP" sz="4000" b="1" dirty="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41361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152400" y="381000"/>
            <a:ext cx="7772400" cy="1143000"/>
          </a:xfrm>
        </p:spPr>
        <p:txBody>
          <a:bodyPr/>
          <a:lstStyle/>
          <a:p>
            <a:pPr algn="l" eaLnBrk="1" hangingPunct="1"/>
            <a:r>
              <a:rPr lang="ar-JO" b="1" dirty="0">
                <a:latin typeface="Arial" charset="0"/>
                <a:ea typeface="ＭＳ Ｐゴシック" charset="0"/>
                <a:cs typeface="ＭＳ Ｐゴシック" charset="0"/>
              </a:rPr>
              <a:t>أجساد جديدة</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07972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algn="ctr" eaLnBrk="1" hangingPunct="1">
              <a:defRPr/>
            </a:pPr>
            <a:r>
              <a:rPr lang="ar-JO" sz="5400" b="1" dirty="0">
                <a:solidFill>
                  <a:schemeClr val="accent2"/>
                </a:solidFill>
                <a:latin typeface="Copperplate Gothic Light" charset="0"/>
                <a:ea typeface="ヒラギノ角ゴ Pro W3" charset="0"/>
                <a:cs typeface="ヒラギノ角ゴ Pro W3" charset="0"/>
              </a:rPr>
              <a:t>الدينونة</a:t>
            </a:r>
            <a:br>
              <a:rPr lang="ar-JO" sz="5400" b="1" dirty="0">
                <a:solidFill>
                  <a:schemeClr val="accent2"/>
                </a:solidFill>
                <a:latin typeface="Copperplate Gothic Light" charset="0"/>
                <a:ea typeface="ヒラギノ角ゴ Pro W3" charset="0"/>
                <a:cs typeface="ヒラギノ角ゴ Pro W3" charset="0"/>
              </a:rPr>
            </a:br>
            <a:r>
              <a:rPr lang="ar-JO" sz="5400" b="1" dirty="0">
                <a:solidFill>
                  <a:schemeClr val="accent2"/>
                </a:solidFill>
                <a:latin typeface="Copperplate Gothic Light" charset="0"/>
                <a:ea typeface="ヒラギノ角ゴ Pro W3" charset="0"/>
                <a:cs typeface="ヒラギノ角ゴ Pro W3" charset="0"/>
              </a:rPr>
              <a:t>كرسي المسيح</a:t>
            </a:r>
            <a:endParaRPr lang="en-US" b="1" dirty="0">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5000" y="4343400"/>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algn="ctr">
              <a:spcBef>
                <a:spcPct val="20000"/>
              </a:spcBef>
              <a:buFont typeface="Wingdings" charset="0"/>
              <a:buNone/>
              <a:defRPr/>
            </a:pPr>
            <a:r>
              <a:rPr lang="ar-JO" sz="3200" b="1" i="1" dirty="0">
                <a:solidFill>
                  <a:srgbClr val="000000"/>
                </a:solidFill>
                <a:latin typeface="Arial" charset="0"/>
                <a:ea typeface="ヒラギノ角ゴ Pro W3" charset="0"/>
                <a:cs typeface="ヒラギノ角ゴ Pro W3" charset="0"/>
              </a:rPr>
              <a:t>هل هي دينونة لتحديد </a:t>
            </a:r>
            <a:r>
              <a:rPr lang="ar-JO" sz="3200" b="1" i="1" u="sng" dirty="0">
                <a:solidFill>
                  <a:srgbClr val="000000"/>
                </a:solidFill>
                <a:latin typeface="Arial" charset="0"/>
                <a:ea typeface="ヒラギノ角ゴ Pro W3" charset="0"/>
                <a:cs typeface="ヒラギノ角ゴ Pro W3" charset="0"/>
              </a:rPr>
              <a:t>الخلاص</a:t>
            </a:r>
            <a:r>
              <a:rPr lang="ar-JO" sz="3200" b="1" i="1" dirty="0">
                <a:solidFill>
                  <a:srgbClr val="000000"/>
                </a:solidFill>
                <a:latin typeface="Arial" charset="0"/>
                <a:ea typeface="ヒラギノ角ゴ Pro W3" charset="0"/>
                <a:cs typeface="ヒラギノ角ゴ Pro W3" charset="0"/>
              </a:rPr>
              <a:t> ؟</a:t>
            </a:r>
            <a:endParaRPr lang="en-US" sz="3200" b="1" i="1" dirty="0">
              <a:solidFill>
                <a:srgbClr val="000000"/>
              </a:solidFill>
              <a:latin typeface="Arial" charset="0"/>
              <a:ea typeface="ヒラギノ角ゴ Pro W3" charset="0"/>
              <a:cs typeface="ヒラギノ角ゴ Pro W3" charset="0"/>
            </a:endParaRPr>
          </a:p>
          <a:p>
            <a:pPr algn="ctr">
              <a:spcBef>
                <a:spcPct val="20000"/>
              </a:spcBef>
              <a:buFont typeface="Wingdings" charset="0"/>
              <a:buNone/>
              <a:defRPr/>
            </a:pPr>
            <a:endParaRPr lang="en-US" sz="3200" b="1" i="1" dirty="0">
              <a:solidFill>
                <a:srgbClr val="000000"/>
              </a:solidFill>
              <a:latin typeface="Arial" charset="0"/>
              <a:ea typeface="ヒラギノ角ゴ Pro W3" charset="0"/>
              <a:cs typeface="ヒラギノ角ゴ Pro W3" charset="0"/>
            </a:endParaRPr>
          </a:p>
          <a:p>
            <a:pPr algn="ctr">
              <a:spcBef>
                <a:spcPct val="20000"/>
              </a:spcBef>
              <a:buFont typeface="Wingdings" charset="0"/>
              <a:buNone/>
              <a:defRPr/>
            </a:pPr>
            <a:r>
              <a:rPr lang="ar-JO" sz="3200" b="1" i="1" dirty="0">
                <a:solidFill>
                  <a:srgbClr val="000000"/>
                </a:solidFill>
                <a:latin typeface="Arial" charset="0"/>
                <a:ea typeface="ヒラギノ角ゴ Pro W3" charset="0"/>
                <a:cs typeface="ヒラギノ角ゴ Pro W3" charset="0"/>
              </a:rPr>
              <a:t>أم أنها</a:t>
            </a:r>
            <a:r>
              <a:rPr lang="ar-JO" sz="3200" b="1" i="1" u="sng" dirty="0">
                <a:solidFill>
                  <a:srgbClr val="000000"/>
                </a:solidFill>
                <a:latin typeface="Arial" charset="0"/>
                <a:ea typeface="ヒラギノ角ゴ Pro W3" charset="0"/>
                <a:cs typeface="ヒラギノ角ゴ Pro W3" charset="0"/>
              </a:rPr>
              <a:t> لمكافأة </a:t>
            </a:r>
            <a:r>
              <a:rPr lang="ar-JO" sz="3200" b="1" i="1" dirty="0">
                <a:solidFill>
                  <a:srgbClr val="000000"/>
                </a:solidFill>
                <a:latin typeface="Arial" charset="0"/>
                <a:ea typeface="ヒラギノ角ゴ Pro W3" charset="0"/>
                <a:cs typeface="ヒラギノ角ゴ Pro W3" charset="0"/>
              </a:rPr>
              <a:t>المؤمنين ؟</a:t>
            </a:r>
            <a:endParaRPr lang="en-US" sz="3200" b="1" i="1" dirty="0">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9939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الله ليس غير مبالي بك</a:t>
            </a:r>
            <a:r>
              <a:rPr lang="en-US" b="1" dirty="0">
                <a:effectLst>
                  <a:glow rad="127000">
                    <a:schemeClr val="tx1"/>
                  </a:glow>
                </a:effectLst>
                <a:latin typeface="Arial" charset="0"/>
                <a:ea typeface="ＭＳ Ｐゴシック" charset="0"/>
                <a:cs typeface="ＭＳ Ｐゴシック" charset="0"/>
              </a:rPr>
              <a:t> </a:t>
            </a: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02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5"/>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eaLnBrk="1" hangingPunct="1">
              <a:defRPr/>
            </a:pPr>
            <a:r>
              <a:rPr lang="ar-JO" dirty="0">
                <a:solidFill>
                  <a:schemeClr val="bg1"/>
                </a:solidFill>
                <a:latin typeface="Arial" charset="0"/>
                <a:ea typeface="ＭＳ Ｐゴシック" charset="0"/>
                <a:cs typeface="ＭＳ Ｐゴシック" charset="0"/>
              </a:rPr>
              <a:t>كرسي القضاء عن قرب</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ar-JO" sz="2000" b="1" dirty="0">
                <a:solidFill>
                  <a:srgbClr val="FFFFFF"/>
                </a:solidFill>
                <a:latin typeface="Arial" charset="0"/>
                <a:ea typeface="ＭＳ Ｐゴシック" charset="0"/>
                <a:cs typeface="ＭＳ Ｐゴシック" charset="0"/>
              </a:rPr>
              <a:t>لذلك نحترض أيضاً مستوطنين كنا أو متغربين أن نكون مرضيين عنده </a:t>
            </a:r>
            <a:r>
              <a:rPr lang="ar-JO" sz="2000" b="1" dirty="0">
                <a:solidFill>
                  <a:srgbClr val="FFFF00"/>
                </a:solidFill>
                <a:latin typeface="Arial" charset="0"/>
                <a:ea typeface="ＭＳ Ｐゴシック" charset="0"/>
                <a:cs typeface="ＭＳ Ｐゴシック" charset="0"/>
              </a:rPr>
              <a:t>لأنه لا بد أننا جميعاً نظهر أمام كرسي المسيح</a:t>
            </a:r>
            <a:r>
              <a:rPr lang="ar-JO" sz="2000" b="1" dirty="0">
                <a:solidFill>
                  <a:srgbClr val="FFFFFF"/>
                </a:solidFill>
                <a:latin typeface="Arial" charset="0"/>
                <a:ea typeface="ＭＳ Ｐゴシック" charset="0"/>
                <a:cs typeface="ＭＳ Ｐゴシック" charset="0"/>
              </a:rPr>
              <a:t> لينال كل واحد ما كان بالجسد بحسب ما صنع خيراً كان أم شراً (2 كو 5: 9-10)</a:t>
            </a:r>
            <a:endParaRPr lang="en-US" sz="2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23203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ar-JO" b="1" dirty="0">
                <a:solidFill>
                  <a:schemeClr val="bg1"/>
                </a:solidFill>
                <a:effectLst>
                  <a:glow rad="228600">
                    <a:schemeClr val="tx1"/>
                  </a:glow>
                </a:effectLst>
                <a:latin typeface="Arial" charset="0"/>
              </a:rPr>
              <a:t>كرسي المسيح هو كرسي المكافآت</a:t>
            </a:r>
            <a:endParaRPr lang="en-US" b="1" dirty="0">
              <a:solidFill>
                <a:schemeClr val="bg1"/>
              </a:solidFill>
              <a:effectLst>
                <a:glow rad="228600">
                  <a:schemeClr val="tx1"/>
                </a:glow>
              </a:effectLst>
              <a:latin typeface="Arial" charset="0"/>
            </a:endParaRPr>
          </a:p>
        </p:txBody>
      </p:sp>
      <p:sp>
        <p:nvSpPr>
          <p:cNvPr id="110595" name="Text Box 4"/>
          <p:cNvSpPr txBox="1">
            <a:spLocks noChangeArrowheads="1"/>
          </p:cNvSpPr>
          <p:nvPr/>
        </p:nvSpPr>
        <p:spPr bwMode="auto">
          <a:xfrm>
            <a:off x="8578850" y="4462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ar-JO" b="1" dirty="0">
                <a:solidFill>
                  <a:srgbClr val="000000"/>
                </a:solidFill>
                <a:latin typeface="Times New Roman" charset="0"/>
              </a:rPr>
              <a:t>76</a:t>
            </a:r>
            <a:endParaRPr lang="en-US" dirty="0">
              <a:solidFill>
                <a:srgbClr val="000000"/>
              </a:solidFill>
              <a:latin typeface="Times New Roman" charset="0"/>
            </a:endParaRPr>
          </a:p>
        </p:txBody>
      </p:sp>
    </p:spTree>
    <p:extLst>
      <p:ext uri="{BB962C8B-B14F-4D97-AF65-F5344CB8AC3E}">
        <p14:creationId xmlns:p14="http://schemas.microsoft.com/office/powerpoint/2010/main" val="72053102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CF414-77A0-754D-8A13-16174F9217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67466" cy="6873948"/>
          </a:xfrm>
          <a:prstGeom prst="rect">
            <a:avLst/>
          </a:prstGeom>
        </p:spPr>
      </p:pic>
      <p:sp>
        <p:nvSpPr>
          <p:cNvPr id="2" name="Rectangle 6">
            <a:extLst>
              <a:ext uri="{FF2B5EF4-FFF2-40B4-BE49-F238E27FC236}">
                <a16:creationId xmlns:a16="http://schemas.microsoft.com/office/drawing/2014/main" id="{D833DAD3-4CB2-F04C-A609-A30AA91866B1}"/>
              </a:ext>
            </a:extLst>
          </p:cNvPr>
          <p:cNvSpPr>
            <a:spLocks noChangeArrowheads="1"/>
          </p:cNvSpPr>
          <p:nvPr/>
        </p:nvSpPr>
        <p:spPr bwMode="auto">
          <a:xfrm>
            <a:off x="2154125" y="2376583"/>
            <a:ext cx="6372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a:r>
              <a:rPr lang="ar-JO" sz="3200" b="1" dirty="0">
                <a:latin typeface=""/>
                <a:cs typeface="Arial" charset="0"/>
              </a:rPr>
              <a:t>إذا إن كان أحد في المسيح فهو خليقة جديدة</a:t>
            </a:r>
          </a:p>
          <a:p>
            <a:pPr algn="ctr"/>
            <a:r>
              <a:rPr lang="ar-JO" sz="3200" b="1" dirty="0">
                <a:latin typeface=""/>
                <a:cs typeface="Arial" charset="0"/>
              </a:rPr>
              <a:t>الأشياء العتيقة قد مضت</a:t>
            </a:r>
          </a:p>
          <a:p>
            <a:pPr algn="ctr"/>
            <a:r>
              <a:rPr lang="ar-JO" sz="3200" b="1" dirty="0">
                <a:latin typeface=""/>
                <a:cs typeface="Arial" charset="0"/>
              </a:rPr>
              <a:t>هوذا الكل قد صار جديداً</a:t>
            </a:r>
            <a:endParaRPr lang="en-US" sz="3200" b="1" dirty="0">
              <a:latin typeface=""/>
              <a:cs typeface="Arial" charset="0"/>
            </a:endParaRPr>
          </a:p>
        </p:txBody>
      </p:sp>
      <p:sp>
        <p:nvSpPr>
          <p:cNvPr id="3" name="Rectangle 6">
            <a:extLst>
              <a:ext uri="{FF2B5EF4-FFF2-40B4-BE49-F238E27FC236}">
                <a16:creationId xmlns:a16="http://schemas.microsoft.com/office/drawing/2014/main" id="{4B2414DE-6BF4-2849-92AB-FE3B62F2ED98}"/>
              </a:ext>
            </a:extLst>
          </p:cNvPr>
          <p:cNvSpPr>
            <a:spLocks noChangeArrowheads="1"/>
          </p:cNvSpPr>
          <p:nvPr/>
        </p:nvSpPr>
        <p:spPr bwMode="auto">
          <a:xfrm>
            <a:off x="3059832" y="980728"/>
            <a:ext cx="43375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a:r>
              <a:rPr lang="ar-JO" sz="3200" b="1" dirty="0">
                <a:latin typeface="Arial" charset="0"/>
                <a:cs typeface="Arial" charset="0"/>
              </a:rPr>
              <a:t>2 كورنثوس 5: 17</a:t>
            </a:r>
            <a:endParaRPr lang="en-US" sz="3200" b="1" dirty="0">
              <a:latin typeface="Arial" charset="0"/>
              <a:cs typeface="Arial" charset="0"/>
            </a:endParaRPr>
          </a:p>
        </p:txBody>
      </p:sp>
    </p:spTree>
    <p:extLst>
      <p:ext uri="{BB962C8B-B14F-4D97-AF65-F5344CB8AC3E}">
        <p14:creationId xmlns:p14="http://schemas.microsoft.com/office/powerpoint/2010/main" val="318017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12571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https://i0.wp.com/www.lifebeginsat.com.au/wp-content/uploads/2017/06/AdobeStock_70248072.jpg?fit=1000%2C667&amp;ssl=1">
            <a:extLst>
              <a:ext uri="{FF2B5EF4-FFF2-40B4-BE49-F238E27FC236}">
                <a16:creationId xmlns:a16="http://schemas.microsoft.com/office/drawing/2014/main" id="{EC6B30EE-588E-B84F-9559-A171741DDE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7908" y="2672083"/>
            <a:ext cx="6228184" cy="41564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فجزاء لذلك أقول كما لأولادي </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كونوا أنتم أيضاً متسعين</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ar-JO" sz="4000" b="1" dirty="0">
                <a:effectLst>
                  <a:glow rad="127000">
                    <a:schemeClr val="tx1"/>
                  </a:glow>
                </a:effectLst>
                <a:latin typeface="Arial" charset="0"/>
                <a:ea typeface="ＭＳ Ｐゴシック" charset="0"/>
                <a:cs typeface="ＭＳ Ｐゴシック" charset="0"/>
              </a:rPr>
              <a:t>2 كو 6: 13</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65637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ar-JO" sz="3600" b="1" i="1" dirty="0">
                <a:solidFill>
                  <a:schemeClr val="bg1"/>
                </a:solidFill>
                <a:cs typeface="Arial"/>
              </a:rPr>
              <a:t>ما معنى 2 كو 6: 14-7: 1 ؟</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b="1" dirty="0">
                <a:solidFill>
                  <a:srgbClr val="FFFFFF"/>
                </a:solidFill>
                <a:cs typeface="Arial" charset="0"/>
              </a:rPr>
              <a:t>136</a:t>
            </a:r>
            <a:endParaRPr lang="en-US" b="1" dirty="0">
              <a:solidFill>
                <a:srgbClr val="FFFFFF"/>
              </a:solidFill>
              <a:effectLst>
                <a:outerShdw blurRad="38100" dist="38100" dir="2700000" algn="tl">
                  <a:srgbClr val="808080"/>
                </a:outerShdw>
              </a:effectLst>
              <a:cs typeface="Arial" charset="0"/>
            </a:endParaRPr>
          </a:p>
        </p:txBody>
      </p:sp>
      <p:sp>
        <p:nvSpPr>
          <p:cNvPr id="244740" name="Text Box 5"/>
          <p:cNvSpPr txBox="1">
            <a:spLocks noChangeArrowheads="1"/>
          </p:cNvSpPr>
          <p:nvPr/>
        </p:nvSpPr>
        <p:spPr bwMode="auto">
          <a:xfrm>
            <a:off x="323850" y="1412875"/>
            <a:ext cx="8280400" cy="40318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3200" b="1" dirty="0">
                <a:solidFill>
                  <a:srgbClr val="FFFFFF"/>
                </a:solidFill>
                <a:latin typeface="Arial" charset="0"/>
                <a:cs typeface="Arial" charset="0"/>
              </a:rPr>
              <a:t>14 لا تكونوا تحت نير مع غير المؤمنين </a:t>
            </a:r>
          </a:p>
          <a:p>
            <a:pPr algn="ctr"/>
            <a:r>
              <a:rPr lang="ar-JO" altLang="ja-JP" sz="3200" b="1" dirty="0">
                <a:solidFill>
                  <a:srgbClr val="FFFFFF"/>
                </a:solidFill>
                <a:latin typeface="Arial" charset="0"/>
                <a:cs typeface="Arial" charset="0"/>
              </a:rPr>
              <a:t>لأنه أية خلطة للبر و الإثم </a:t>
            </a:r>
          </a:p>
          <a:p>
            <a:pPr algn="ctr"/>
            <a:r>
              <a:rPr lang="ar-JO" altLang="ja-JP" sz="3200" b="1" dirty="0">
                <a:solidFill>
                  <a:srgbClr val="FFFFFF"/>
                </a:solidFill>
                <a:latin typeface="Arial" charset="0"/>
                <a:cs typeface="Arial" charset="0"/>
              </a:rPr>
              <a:t>و أية شركة للنور مع الظلمة</a:t>
            </a:r>
          </a:p>
          <a:p>
            <a:pPr algn="ctr"/>
            <a:r>
              <a:rPr lang="ar-JO" altLang="ja-JP" sz="3200" b="1" dirty="0">
                <a:solidFill>
                  <a:srgbClr val="FFFFFF"/>
                </a:solidFill>
                <a:latin typeface="Arial" charset="0"/>
                <a:cs typeface="Arial" charset="0"/>
              </a:rPr>
              <a:t> 15 و أي اتفاق للمسيح مع بليعال </a:t>
            </a:r>
          </a:p>
          <a:p>
            <a:pPr algn="ctr"/>
            <a:r>
              <a:rPr lang="ar-JO" altLang="ja-JP" sz="3200" b="1" dirty="0">
                <a:solidFill>
                  <a:srgbClr val="FFFFFF"/>
                </a:solidFill>
                <a:latin typeface="Arial" charset="0"/>
                <a:cs typeface="Arial" charset="0"/>
              </a:rPr>
              <a:t>و أي نصيب للمؤمن مع غير المؤمن</a:t>
            </a:r>
          </a:p>
          <a:p>
            <a:pPr algn="ctr"/>
            <a:r>
              <a:rPr lang="ar-JO" altLang="ja-JP" sz="3200" b="1" dirty="0">
                <a:solidFill>
                  <a:srgbClr val="FFFFFF"/>
                </a:solidFill>
                <a:latin typeface="Arial" charset="0"/>
                <a:cs typeface="Arial" charset="0"/>
              </a:rPr>
              <a:t> 16 و أية موافقة لهيكل الله مع الأوثان </a:t>
            </a:r>
          </a:p>
          <a:p>
            <a:pPr algn="ctr"/>
            <a:r>
              <a:rPr lang="ar-JO" altLang="ja-JP" sz="3200" b="1" dirty="0">
                <a:solidFill>
                  <a:srgbClr val="FFFFFF"/>
                </a:solidFill>
                <a:latin typeface="Arial" charset="0"/>
                <a:cs typeface="Arial" charset="0"/>
              </a:rPr>
              <a:t>فإنكم أنتم هيكل الله الحي</a:t>
            </a:r>
          </a:p>
          <a:p>
            <a:pPr algn="ctr"/>
            <a:r>
              <a:rPr lang="ar-JO" altLang="ja-JP" sz="3200" b="1" dirty="0">
                <a:solidFill>
                  <a:srgbClr val="FFFFFF"/>
                </a:solidFill>
                <a:latin typeface="Arial" charset="0"/>
                <a:cs typeface="Arial" charset="0"/>
              </a:rPr>
              <a:t>(2 كو 6: 14-16)</a:t>
            </a:r>
            <a:endParaRPr lang="en-US" altLang="ja-JP" sz="3200" b="1" dirty="0">
              <a:solidFill>
                <a:srgbClr val="FFFFFF"/>
              </a:solidFill>
              <a:latin typeface="Arial" charset="0"/>
              <a:cs typeface="Arial"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ar-JO" sz="3600" b="1" i="1" dirty="0">
                <a:solidFill>
                  <a:schemeClr val="bg1"/>
                </a:solidFill>
                <a:cs typeface="Arial"/>
              </a:rPr>
              <a:t>ما معنى 2 كو 6: 14-7: 1 ؟</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b="1" dirty="0">
                <a:solidFill>
                  <a:srgbClr val="FFFFFF"/>
                </a:solidFill>
                <a:cs typeface="Arial" charset="0"/>
              </a:rPr>
              <a:t>136</a:t>
            </a:r>
            <a:endParaRPr lang="en-US" b="1" dirty="0">
              <a:solidFill>
                <a:srgbClr val="FFFFFF"/>
              </a:solidFill>
              <a:effectLst>
                <a:outerShdw blurRad="38100" dist="38100" dir="2700000" algn="tl">
                  <a:srgbClr val="808080"/>
                </a:outerShdw>
              </a:effectLst>
              <a:cs typeface="Arial" charset="0"/>
            </a:endParaRPr>
          </a:p>
        </p:txBody>
      </p:sp>
      <p:sp>
        <p:nvSpPr>
          <p:cNvPr id="246788" name="Text Box 5"/>
          <p:cNvSpPr txBox="1">
            <a:spLocks noChangeArrowheads="1"/>
          </p:cNvSpPr>
          <p:nvPr/>
        </p:nvSpPr>
        <p:spPr bwMode="auto">
          <a:xfrm>
            <a:off x="323850" y="1412875"/>
            <a:ext cx="8280400" cy="206210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3200" b="1" dirty="0">
                <a:solidFill>
                  <a:srgbClr val="FFFFFF"/>
                </a:solidFill>
                <a:latin typeface="Arial" charset="0"/>
                <a:cs typeface="Arial" charset="0"/>
              </a:rPr>
              <a:t>كما قال الله إني سأسكن فيهم و أسير بينهم </a:t>
            </a:r>
          </a:p>
          <a:p>
            <a:pPr algn="ctr"/>
            <a:r>
              <a:rPr lang="ar-JO" altLang="ja-JP" sz="3200" b="1" dirty="0">
                <a:solidFill>
                  <a:srgbClr val="FFFFFF"/>
                </a:solidFill>
                <a:latin typeface="Arial" charset="0"/>
                <a:cs typeface="Arial" charset="0"/>
              </a:rPr>
              <a:t>و أكون لهم إلهاً و هم يكونون لي شعباً </a:t>
            </a:r>
          </a:p>
          <a:p>
            <a:pPr algn="ctr"/>
            <a:r>
              <a:rPr lang="ar-JO" altLang="ja-JP" sz="3200" b="1" dirty="0">
                <a:solidFill>
                  <a:srgbClr val="FFFFFF"/>
                </a:solidFill>
                <a:latin typeface="Arial" charset="0"/>
                <a:cs typeface="Arial" charset="0"/>
              </a:rPr>
              <a:t>لذلك اخرجوا من وسطهم و اعتزلوا يقول الرب</a:t>
            </a:r>
            <a:endParaRPr lang="en-US" altLang="ja-JP" sz="3200" b="1" dirty="0">
              <a:solidFill>
                <a:srgbClr val="FFFFFF"/>
              </a:solidFill>
              <a:latin typeface="Arial" charset="0"/>
              <a:cs typeface="Arial" charset="0"/>
            </a:endParaRPr>
          </a:p>
          <a:p>
            <a:pPr algn="ctr"/>
            <a:r>
              <a:rPr lang="en-US" altLang="ja-JP" sz="3200" b="1" dirty="0">
                <a:solidFill>
                  <a:srgbClr val="FFFFFF"/>
                </a:solidFill>
                <a:latin typeface="Arial" charset="0"/>
                <a:cs typeface="Arial" charset="0"/>
              </a:rPr>
              <a:t>(</a:t>
            </a:r>
            <a:r>
              <a:rPr lang="ar-JO" altLang="ja-JP" sz="3200" b="1" dirty="0">
                <a:solidFill>
                  <a:srgbClr val="FFFFFF"/>
                </a:solidFill>
                <a:latin typeface="Arial" charset="0"/>
                <a:cs typeface="Arial" charset="0"/>
              </a:rPr>
              <a:t>2 كو 6: 16-17</a:t>
            </a:r>
            <a:r>
              <a:rPr lang="en-US" altLang="ja-JP" sz="3200" b="1" dirty="0">
                <a:solidFill>
                  <a:srgbClr val="FFFFFF"/>
                </a:solidFill>
                <a:latin typeface="Arial" charset="0"/>
                <a:cs typeface="Arial" charset="0"/>
              </a:rPr>
              <a: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ar-JO" sz="3600" b="1" i="1" dirty="0">
                <a:solidFill>
                  <a:schemeClr val="bg1"/>
                </a:solidFill>
                <a:cs typeface="Arial"/>
              </a:rPr>
              <a:t>ما معنى 2 كو 6: 14-7: 1 ؟</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b="1" dirty="0">
                <a:solidFill>
                  <a:srgbClr val="FFFFFF"/>
                </a:solidFill>
                <a:cs typeface="Arial" charset="0"/>
              </a:rPr>
              <a:t>136</a:t>
            </a:r>
            <a:endParaRPr lang="en-US" b="1" dirty="0">
              <a:solidFill>
                <a:srgbClr val="FFFFFF"/>
              </a:solidFill>
              <a:effectLst>
                <a:outerShdw blurRad="38100" dist="38100" dir="2700000" algn="tl">
                  <a:srgbClr val="808080"/>
                </a:outerShdw>
              </a:effectLst>
              <a:cs typeface="Arial" charset="0"/>
            </a:endParaRPr>
          </a:p>
        </p:txBody>
      </p:sp>
      <p:sp>
        <p:nvSpPr>
          <p:cNvPr id="248836" name="Text Box 5"/>
          <p:cNvSpPr txBox="1">
            <a:spLocks noChangeArrowheads="1"/>
          </p:cNvSpPr>
          <p:nvPr/>
        </p:nvSpPr>
        <p:spPr bwMode="auto">
          <a:xfrm>
            <a:off x="323850" y="1412875"/>
            <a:ext cx="8280400" cy="40318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3200" b="1" dirty="0">
                <a:solidFill>
                  <a:srgbClr val="FFFFFF"/>
                </a:solidFill>
                <a:latin typeface="Arial" charset="0"/>
                <a:cs typeface="Arial" charset="0"/>
              </a:rPr>
              <a:t>17 و لا تمسوا نجساً فأقبلكم</a:t>
            </a:r>
          </a:p>
          <a:p>
            <a:pPr algn="ctr"/>
            <a:r>
              <a:rPr lang="ar-JO" altLang="ja-JP" sz="3200" b="1" dirty="0">
                <a:solidFill>
                  <a:srgbClr val="FFFFFF"/>
                </a:solidFill>
                <a:latin typeface="Arial" charset="0"/>
                <a:cs typeface="Arial" charset="0"/>
              </a:rPr>
              <a:t>18 و أكون لكم اباً و أنتم تكونون لي بنين و بنات</a:t>
            </a:r>
          </a:p>
          <a:p>
            <a:pPr algn="ctr"/>
            <a:r>
              <a:rPr lang="ar-JO" altLang="ja-JP" sz="3200" b="1" dirty="0">
                <a:solidFill>
                  <a:srgbClr val="FFFFFF"/>
                </a:solidFill>
                <a:latin typeface="Arial" charset="0"/>
                <a:cs typeface="Arial" charset="0"/>
              </a:rPr>
              <a:t>يقول الرب القادر على كل شيء</a:t>
            </a:r>
            <a:endParaRPr lang="en-US" altLang="ja-JP" sz="3200" b="1" dirty="0">
              <a:solidFill>
                <a:srgbClr val="FFFFFF"/>
              </a:solidFill>
              <a:latin typeface="Arial" charset="0"/>
              <a:cs typeface="Arial" charset="0"/>
            </a:endParaRPr>
          </a:p>
          <a:p>
            <a:pPr algn="ctr"/>
            <a:endParaRPr lang="en-US" altLang="ja-JP" sz="3200" b="1" dirty="0">
              <a:solidFill>
                <a:srgbClr val="FFFFFF"/>
              </a:solidFill>
              <a:latin typeface="Arial" charset="0"/>
              <a:cs typeface="Arial" charset="0"/>
            </a:endParaRPr>
          </a:p>
          <a:p>
            <a:pPr algn="ctr"/>
            <a:r>
              <a:rPr lang="ar-JO" altLang="ja-JP" sz="3200" b="1" dirty="0">
                <a:solidFill>
                  <a:srgbClr val="FFFFFF"/>
                </a:solidFill>
                <a:latin typeface="Arial" charset="0"/>
                <a:cs typeface="Arial" charset="0"/>
              </a:rPr>
              <a:t>1 فإذ لنا هذه المواعيد أيها الأحباء </a:t>
            </a:r>
          </a:p>
          <a:p>
            <a:pPr algn="ctr"/>
            <a:r>
              <a:rPr lang="ar-JO" altLang="ja-JP" sz="3200" b="1" dirty="0">
                <a:solidFill>
                  <a:srgbClr val="FFFFFF"/>
                </a:solidFill>
                <a:latin typeface="Arial" charset="0"/>
                <a:cs typeface="Arial" charset="0"/>
              </a:rPr>
              <a:t>لنطهر ذواتنا من كل دنس الجسد و الروح</a:t>
            </a:r>
          </a:p>
          <a:p>
            <a:pPr algn="ctr"/>
            <a:r>
              <a:rPr lang="ar-JO" altLang="ja-JP" sz="3200" b="1" dirty="0">
                <a:solidFill>
                  <a:srgbClr val="FFFFFF"/>
                </a:solidFill>
                <a:latin typeface="Arial" charset="0"/>
                <a:cs typeface="Arial" charset="0"/>
              </a:rPr>
              <a:t> مكملين القداسة في خوف الله</a:t>
            </a:r>
            <a:endParaRPr lang="en-US" altLang="ja-JP" sz="3200" b="1" dirty="0">
              <a:solidFill>
                <a:srgbClr val="FFFFFF"/>
              </a:solidFill>
              <a:latin typeface="Arial" charset="0"/>
              <a:cs typeface="Arial" charset="0"/>
            </a:endParaRPr>
          </a:p>
          <a:p>
            <a:pPr algn="ctr"/>
            <a:r>
              <a:rPr lang="en-US" altLang="ja-JP" sz="3200" b="1" dirty="0">
                <a:solidFill>
                  <a:srgbClr val="FFFFFF"/>
                </a:solidFill>
                <a:latin typeface="Arial" charset="0"/>
                <a:cs typeface="Arial" charset="0"/>
              </a:rPr>
              <a:t>(</a:t>
            </a:r>
            <a:r>
              <a:rPr lang="ar-JO" altLang="ja-JP" sz="3200" b="1" dirty="0">
                <a:solidFill>
                  <a:srgbClr val="FFFFFF"/>
                </a:solidFill>
                <a:latin typeface="Arial" charset="0"/>
                <a:cs typeface="Arial" charset="0"/>
              </a:rPr>
              <a:t>2 كو 6: 17-7: 1</a:t>
            </a:r>
            <a:r>
              <a:rPr lang="en-US" altLang="ja-JP" sz="3200" b="1" dirty="0">
                <a:solidFill>
                  <a:srgbClr val="FFFFFF"/>
                </a:solidFill>
                <a:latin typeface="Arial" charset="0"/>
                <a:cs typeface="Arial" charset="0"/>
              </a:rPr>
              <a:t>)</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87043" name="Rectangle 3"/>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ar-JO" sz="3600" b="1" i="1" dirty="0">
                <a:solidFill>
                  <a:schemeClr val="bg1"/>
                </a:solidFill>
                <a:cs typeface="Arial"/>
              </a:rPr>
              <a:t>ما معنى 2 كو 6: 14-7: 1 ؟</a:t>
            </a:r>
            <a:endParaRPr lang="en-US" sz="3600" b="1" i="1" dirty="0">
              <a:solidFill>
                <a:schemeClr val="bg1"/>
              </a:solidFill>
              <a:cs typeface="Arial"/>
            </a:endParaRP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b="1" dirty="0">
                <a:solidFill>
                  <a:srgbClr val="FFFFFF"/>
                </a:solidFill>
                <a:effectLst>
                  <a:outerShdw blurRad="38100" dist="38100" dir="2700000" algn="tl">
                    <a:srgbClr val="808080"/>
                  </a:outerShdw>
                </a:effectLst>
                <a:cs typeface="Arial" charset="0"/>
              </a:rPr>
              <a:t>137</a:t>
            </a:r>
            <a:endParaRPr lang="en-US" b="1" dirty="0">
              <a:solidFill>
                <a:srgbClr val="FFFFFF"/>
              </a:solidFill>
              <a:effectLst>
                <a:outerShdw blurRad="38100" dist="38100" dir="2700000" algn="tl">
                  <a:srgbClr val="808080"/>
                </a:outerShdw>
              </a:effectLst>
              <a:cs typeface="Arial" charset="0"/>
            </a:endParaRPr>
          </a:p>
        </p:txBody>
      </p:sp>
      <p:sp>
        <p:nvSpPr>
          <p:cNvPr id="87045" name="Text Box 5"/>
          <p:cNvSpPr txBox="1">
            <a:spLocks noChangeArrowheads="1"/>
          </p:cNvSpPr>
          <p:nvPr/>
        </p:nvSpPr>
        <p:spPr bwMode="auto">
          <a:xfrm>
            <a:off x="323850" y="1458913"/>
            <a:ext cx="7239000" cy="341632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chemeClr val="bg1"/>
                </a:solidFill>
              </a:rPr>
              <a:t>الأوامر المباشرة بالانفصال عن الآخرين هي دائمًا أوامر بالإنفصال عن غير المؤمنين ، وليس عن المسيحيين الذين يختلف معهم المرء ... ولا توجد أوامر مباشرة في العهد الجديد للإنفصال عن المسيحيين الذين تختلف معهم عقائديًا (ما لم تتضمن هذه الاختلافات مثل هذه البدع الجادة التي تعتبر أن الإيمان المسيحي نفسه مرفوض) </a:t>
            </a:r>
            <a:r>
              <a:rPr lang="en-US" altLang="ja-JP" sz="2800" b="1" dirty="0">
                <a:solidFill>
                  <a:schemeClr val="bg1"/>
                </a:solidFill>
                <a:latin typeface="Arial" charset="0"/>
                <a:cs typeface="Arial" charset="0"/>
              </a:rPr>
              <a:t>	</a:t>
            </a:r>
          </a:p>
          <a:p>
            <a:pPr algn="ctr"/>
            <a:endParaRPr lang="en-US" sz="2800" b="1" dirty="0">
              <a:solidFill>
                <a:srgbClr val="FFFFFF"/>
              </a:solidFill>
              <a:latin typeface="Arial" charset="0"/>
              <a:cs typeface="Arial" charset="0"/>
            </a:endParaRPr>
          </a:p>
          <a:p>
            <a:pPr algn="ctr"/>
            <a:r>
              <a:rPr lang="ar-JO" sz="2000" b="1" dirty="0">
                <a:solidFill>
                  <a:srgbClr val="FFFFFF"/>
                </a:solidFill>
                <a:latin typeface="Arial" charset="0"/>
                <a:cs typeface="Arial" charset="0"/>
              </a:rPr>
              <a:t>واين جرودم، اللاهوت النظامي، 877</a:t>
            </a:r>
            <a:endParaRPr lang="en-US" sz="2800" b="1" dirty="0">
              <a:solidFill>
                <a:srgbClr val="FFFFFF"/>
              </a:solidFill>
              <a:latin typeface="Arial" charset="0"/>
              <a:cs typeface="Arial" charset="0"/>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5" y="4114800"/>
            <a:ext cx="1635125"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7</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2277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يمكنك أن</a:t>
            </a:r>
            <a:br>
              <a:rPr lang="ar-JO" sz="5400" b="1" dirty="0">
                <a:effectLst>
                  <a:glow rad="127000">
                    <a:schemeClr val="tx1"/>
                  </a:glow>
                </a:effectLst>
                <a:latin typeface="Arial" charset="0"/>
                <a:ea typeface="ＭＳ Ｐゴシック" charset="0"/>
                <a:cs typeface="ＭＳ Ｐゴシック" charset="0"/>
              </a:rPr>
            </a:br>
            <a:r>
              <a:rPr lang="ar-JO" sz="5400" b="1" dirty="0">
                <a:solidFill>
                  <a:srgbClr val="FFFF00"/>
                </a:solidFill>
                <a:effectLst>
                  <a:glow rad="127000">
                    <a:schemeClr val="tx1"/>
                  </a:glow>
                </a:effectLst>
                <a:latin typeface="Arial" charset="0"/>
                <a:ea typeface="ＭＳ Ｐゴシック" charset="0"/>
                <a:cs typeface="ＭＳ Ｐゴシック" charset="0"/>
              </a:rPr>
              <a:t>تكون متجاوباً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مع قلب الله نحوك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6430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6372200" cy="6711899"/>
          </a:xfrm>
          <a:effectLst>
            <a:outerShdw blurRad="63500" dist="35921" dir="2700000" algn="ctr" rotWithShape="0">
              <a:schemeClr val="tx2">
                <a:alpha val="74998"/>
              </a:schemeClr>
            </a:outerShdw>
          </a:effectLst>
        </p:spPr>
        <p:txBody>
          <a:bodyPr anchor="t"/>
          <a:lstStyle/>
          <a:p>
            <a:r>
              <a:rPr lang="ar-JO" b="1" dirty="0">
                <a:effectLst>
                  <a:glow rad="127000">
                    <a:schemeClr val="tx1"/>
                  </a:glow>
                </a:effectLst>
                <a:latin typeface="Arial" charset="0"/>
                <a:ea typeface="ＭＳ Ｐゴシック" charset="0"/>
              </a:rPr>
              <a:t>فإذ لنا هذه المواعيد أيها الأحباء لنطهر ذواتنا من كل دنس الجسد و الروح مكملين القداسة في خوف الله </a:t>
            </a:r>
            <a:r>
              <a:rPr lang="ar-JO" b="1" dirty="0">
                <a:solidFill>
                  <a:srgbClr val="FFFF00"/>
                </a:solidFill>
                <a:effectLst>
                  <a:glow rad="127000">
                    <a:schemeClr val="tx1"/>
                  </a:glow>
                </a:effectLst>
                <a:latin typeface="Arial" charset="0"/>
                <a:ea typeface="ＭＳ Ｐゴシック" charset="0"/>
              </a:rPr>
              <a:t>اقبلونا</a:t>
            </a:r>
            <a:r>
              <a:rPr lang="ar-JO" b="1" dirty="0">
                <a:effectLst>
                  <a:glow rad="127000">
                    <a:schemeClr val="tx1"/>
                  </a:glow>
                </a:effectLst>
                <a:latin typeface="Arial" charset="0"/>
                <a:ea typeface="ＭＳ Ｐゴシック" charset="0"/>
              </a:rPr>
              <a:t> لم نظلم أحداً لم نفسد أحداً لم نطمع في أحد</a:t>
            </a:r>
            <a:br>
              <a:rPr lang="ar-JO" b="1" dirty="0">
                <a:effectLst>
                  <a:glow rad="127000">
                    <a:schemeClr val="tx1"/>
                  </a:glow>
                </a:effectLst>
                <a:latin typeface="Arial" charset="0"/>
                <a:ea typeface="ＭＳ Ｐゴシック" charset="0"/>
              </a:rPr>
            </a:br>
            <a:r>
              <a:rPr lang="ar-JO" b="1" dirty="0">
                <a:effectLst>
                  <a:glow rad="127000">
                    <a:schemeClr val="tx1"/>
                  </a:glow>
                </a:effectLst>
                <a:latin typeface="Arial" charset="0"/>
                <a:ea typeface="ＭＳ Ｐゴシック" charset="0"/>
              </a:rPr>
              <a:t>(2 كو 7: 1-2)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1267970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p:spPr>
        <p:txBody>
          <a:bodyPr anchor="t"/>
          <a:lstStyle/>
          <a:p>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لا أقول هذا لأجل دينونة لأني قد قلت سابقاً </a:t>
            </a:r>
            <a:r>
              <a:rPr lang="ar-JO" b="1" dirty="0">
                <a:solidFill>
                  <a:srgbClr val="FFFF00"/>
                </a:solidFill>
                <a:effectLst>
                  <a:glow rad="127000">
                    <a:schemeClr val="tx1"/>
                  </a:glow>
                </a:effectLst>
                <a:latin typeface="Arial" charset="0"/>
                <a:ea typeface="ＭＳ Ｐゴシック" charset="0"/>
                <a:cs typeface="ＭＳ Ｐゴシック" charset="0"/>
              </a:rPr>
              <a:t>إنكم في قلوبنا لنموت معكم و نعيش معكم </a:t>
            </a:r>
            <a:r>
              <a:rPr lang="ar-JO" b="1" dirty="0">
                <a:effectLst>
                  <a:glow rad="127000">
                    <a:schemeClr val="tx1"/>
                  </a:glow>
                </a:effectLst>
                <a:latin typeface="Arial" charset="0"/>
                <a:ea typeface="ＭＳ Ｐゴシック" charset="0"/>
                <a:cs typeface="ＭＳ Ｐゴシック" charset="0"/>
              </a:rPr>
              <a:t>لي ثقة كبيرة بكم لي افتخار كثير من جهتكم قد امتلأت تعزية و ازددت فرحاً جداً في جميع ضيقاتنا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(2 كو 7: 3-4)</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125746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27687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يجب أن نشجع قادتنا الروحيين أيضاً</a:t>
            </a:r>
            <a:endParaRPr lang="en-US" sz="5400" b="1" dirty="0">
              <a:effectLst>
                <a:glow rad="127000">
                  <a:schemeClr val="tx1"/>
                </a:glow>
              </a:effectLst>
              <a:latin typeface="Arial" charset="0"/>
              <a:ea typeface="ＭＳ Ｐゴシック" charset="0"/>
              <a:cs typeface="ＭＳ Ｐゴシック" charset="0"/>
            </a:endParaRPr>
          </a:p>
        </p:txBody>
      </p:sp>
      <p:pic>
        <p:nvPicPr>
          <p:cNvPr id="395266" name="Picture 2" descr="https://o.aolcdn.com/images/dims3/GLOB/legacy_thumbnail/630x315/format/jpg/quality/85/http%3A%2F%2Fi.huffpost.com%2Fgen%2F3874288%2Fimages%2Fn-BUSINESS-CHANGE-628x314.jpg">
            <a:extLst>
              <a:ext uri="{FF2B5EF4-FFF2-40B4-BE49-F238E27FC236}">
                <a16:creationId xmlns:a16="http://schemas.microsoft.com/office/drawing/2014/main" id="{CD35E85E-F90C-414B-8116-B3C16889BC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276872"/>
            <a:ext cx="9162256"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95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يمكن أن</a:t>
            </a:r>
            <a:br>
              <a:rPr lang="ar-JO" sz="5400" b="1" dirty="0">
                <a:effectLst>
                  <a:glow rad="127000">
                    <a:schemeClr val="tx1"/>
                  </a:glow>
                </a:effectLst>
                <a:latin typeface="Arial" charset="0"/>
                <a:ea typeface="ＭＳ Ｐゴシック" charset="0"/>
                <a:cs typeface="ＭＳ Ｐゴシック" charset="0"/>
              </a:rPr>
            </a:br>
            <a:r>
              <a:rPr lang="ar-JO" sz="5400" b="1" dirty="0">
                <a:solidFill>
                  <a:srgbClr val="FFFF00"/>
                </a:solidFill>
                <a:effectLst>
                  <a:glow rad="127000">
                    <a:schemeClr val="tx1"/>
                  </a:glow>
                </a:effectLst>
                <a:latin typeface="Arial" charset="0"/>
                <a:ea typeface="ＭＳ Ｐゴシック" charset="0"/>
                <a:cs typeface="ＭＳ Ｐゴシック" charset="0"/>
              </a:rPr>
              <a:t>تكون متجاوباً</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مع قلب الله نحوك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57165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افتح قلبك إلى </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solidFill>
                  <a:srgbClr val="FFFF00"/>
                </a:solidFill>
                <a:effectLst>
                  <a:glow rad="127000">
                    <a:schemeClr val="tx1"/>
                  </a:glow>
                </a:effectLst>
                <a:latin typeface="Arial" charset="0"/>
                <a:ea typeface="ＭＳ Ｐゴシック" charset="0"/>
                <a:cs typeface="ＭＳ Ｐゴシック" charset="0"/>
              </a:rPr>
              <a:t>قادت</a:t>
            </a:r>
            <a:r>
              <a:rPr lang="ar-JO" sz="4800" b="1" kern="0" dirty="0">
                <a:effectLst>
                  <a:glow rad="127000">
                    <a:schemeClr val="tx1"/>
                  </a:glow>
                </a:effectLst>
                <a:latin typeface="Arial" charset="0"/>
                <a:ea typeface="ＭＳ Ｐゴシック" charset="0"/>
                <a:cs typeface="ＭＳ Ｐゴシック" charset="0"/>
              </a:rPr>
              <a:t>ك</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1-7</a:t>
            </a:r>
            <a:r>
              <a:rPr lang="en-US" sz="4800" b="1" kern="0"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charset="0"/>
                <a:ea typeface="ＭＳ Ｐゴシック" charset="0"/>
                <a:cs typeface="ＭＳ Ｐゴシック" charset="0"/>
              </a:rPr>
              <a:t>من هم في </a:t>
            </a:r>
            <a:r>
              <a:rPr lang="ar-JO" sz="4800" b="1" kern="0" dirty="0">
                <a:solidFill>
                  <a:srgbClr val="FFFF00"/>
                </a:solidFill>
                <a:effectLst>
                  <a:glow rad="127000">
                    <a:schemeClr val="tx1"/>
                  </a:glow>
                </a:effectLst>
                <a:latin typeface="Arial" charset="0"/>
                <a:ea typeface="ＭＳ Ｐゴシック" charset="0"/>
                <a:cs typeface="ＭＳ Ｐゴシック" charset="0"/>
              </a:rPr>
              <a:t>حاجة</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8-9</a:t>
            </a:r>
            <a:r>
              <a:rPr lang="en-US" sz="4800" b="1" kern="0" dirty="0">
                <a:effectLst>
                  <a:glow rad="127000">
                    <a:schemeClr val="tx1"/>
                  </a:glow>
                </a:effectLst>
                <a:latin typeface="Arial" charset="0"/>
                <a:ea typeface="ＭＳ Ｐゴシック" charset="0"/>
                <a:cs typeface="ＭＳ Ｐゴシック" charset="0"/>
              </a:rPr>
              <a:t>)</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charset="0"/>
                <a:ea typeface="ＭＳ Ｐゴシック" charset="0"/>
                <a:cs typeface="ＭＳ Ｐゴシック" charset="0"/>
              </a:rPr>
              <a:t>2 كورنثوس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0756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كنيسة كورنثوس يجب أن تتجاوب مع اهتمام الله من خلال مساعدة قديسي كنيسة أورشليم</a:t>
            </a: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(2 كو 8-9)</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5351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759016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2"/>
          <p:cNvSpPr>
            <a:spLocks noGrp="1" noChangeArrowheads="1"/>
          </p:cNvSpPr>
          <p:nvPr>
            <p:ph type="ctrTitle"/>
          </p:nvPr>
        </p:nvSpPr>
        <p:spPr>
          <a:xfrm>
            <a:off x="3200400" y="0"/>
            <a:ext cx="5943600" cy="1143000"/>
          </a:xfrm>
        </p:spPr>
        <p:txBody>
          <a:bodyPr/>
          <a:lstStyle/>
          <a:p>
            <a:pPr eaLnBrk="1" hangingPunct="1"/>
            <a:r>
              <a:rPr lang="ar-JO" sz="3200" i="1" dirty="0">
                <a:latin typeface="Arial" charset="0"/>
                <a:ea typeface="ＭＳ Ｐゴシック" charset="0"/>
                <a:cs typeface="ＭＳ Ｐゴシック" charset="0"/>
              </a:rPr>
              <a:t>كشف دفتر شيكات</a:t>
            </a:r>
            <a:endParaRPr lang="en-US" sz="3200" i="1" dirty="0">
              <a:latin typeface="Arial" charset="0"/>
              <a:ea typeface="ＭＳ Ｐゴシック" charset="0"/>
              <a:cs typeface="ＭＳ Ｐゴシック" charset="0"/>
            </a:endParaRPr>
          </a:p>
        </p:txBody>
      </p:sp>
      <p:pic>
        <p:nvPicPr>
          <p:cNvPr id="2611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1115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05000" y="304800"/>
            <a:ext cx="7086600" cy="1143000"/>
          </a:xfrm>
        </p:spPr>
        <p:txBody>
          <a:bodyPr/>
          <a:lstStyle/>
          <a:p>
            <a:pPr eaLnBrk="1" hangingPunct="1">
              <a:defRPr/>
            </a:pPr>
            <a:r>
              <a:rPr lang="ar-JO" dirty="0">
                <a:solidFill>
                  <a:schemeClr val="accent2">
                    <a:lumMod val="20000"/>
                    <a:lumOff val="80000"/>
                  </a:schemeClr>
                </a:solidFill>
              </a:rPr>
              <a:t>رون بلو عن التزييف</a:t>
            </a:r>
            <a:endParaRPr lang="en-US" dirty="0">
              <a:solidFill>
                <a:schemeClr val="accent2">
                  <a:lumMod val="20000"/>
                  <a:lumOff val="80000"/>
                </a:schemeClr>
              </a:solidFill>
            </a:endParaRPr>
          </a:p>
        </p:txBody>
      </p:sp>
      <p:pic>
        <p:nvPicPr>
          <p:cNvPr id="263170" name="Picture 4" descr="Checkbook.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503488" cy="188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76200" y="1828800"/>
            <a:ext cx="8991600" cy="3886200"/>
          </a:xfrm>
          <a:prstGeom prst="rect">
            <a:avLst/>
          </a:prstGeom>
          <a:noFill/>
          <a:ln w="9525">
            <a:noFill/>
            <a:miter lim="800000"/>
            <a:headEnd/>
            <a:tailEnd/>
          </a:ln>
        </p:spPr>
        <p:txBody>
          <a:bodyPr/>
          <a:lstStyle/>
          <a:p>
            <a:pPr algn="ctr">
              <a:spcBef>
                <a:spcPct val="20000"/>
              </a:spcBef>
              <a:defRPr/>
            </a:pPr>
            <a:r>
              <a:rPr lang="ar-JO" sz="3200" b="1" dirty="0">
                <a:solidFill>
                  <a:schemeClr val="bg1"/>
                </a:solidFill>
              </a:rPr>
              <a:t>لا يمكنك تزوير الوكالة. دفتر الشيكات الخاص بك يكشف عن كل ما تؤمن به حقًا بشأن الوكالة ... أهدافك و أولوياتك وقناعاتك وعلاقاتك وحتى استخدام وقتك . يمكن لأي شخص كان مسيحيًا حتى لفترة قصيرة أن يزيف الصلاة ، دراسة الكتاب المقدس ، الكرازة ، الذهاب إلى الكنيسة ، وما إلى ذلك ، لكنه لا يستطيع تزوير ما يكشفه دفتر الشيكات الخاص به </a:t>
            </a:r>
            <a:br>
              <a:rPr lang="en-US" sz="3200" b="1" kern="0" dirty="0">
                <a:solidFill>
                  <a:srgbClr val="FFFFFF"/>
                </a:solidFill>
                <a:latin typeface="Arial"/>
                <a:ea typeface="ＭＳ Ｐゴシック"/>
                <a:cs typeface="ＭＳ Ｐゴシック"/>
              </a:rPr>
            </a:br>
            <a:endParaRPr lang="en-US" sz="3200" b="1" kern="0" dirty="0">
              <a:solidFill>
                <a:srgbClr val="FFFFFF"/>
              </a:solidFill>
              <a:latin typeface="Arial"/>
              <a:ea typeface="ＭＳ Ｐゴシック"/>
              <a:cs typeface="ＭＳ Ｐゴシック"/>
            </a:endParaRPr>
          </a:p>
          <a:p>
            <a:pPr algn="ctr">
              <a:spcBef>
                <a:spcPct val="20000"/>
              </a:spcBef>
              <a:defRPr/>
            </a:pPr>
            <a:r>
              <a:rPr lang="ar-JO" sz="3200" b="1" kern="0" dirty="0">
                <a:solidFill>
                  <a:srgbClr val="FFFFFF"/>
                </a:solidFill>
                <a:latin typeface="Arial"/>
                <a:ea typeface="ＭＳ Ｐゴシック"/>
                <a:cs typeface="ＭＳ Ｐゴシック"/>
              </a:rPr>
              <a:t>( رون بلو، كن سيداً على أموالك، 20)</a:t>
            </a:r>
            <a:r>
              <a:rPr lang="en-US" sz="3200" b="1" kern="0" dirty="0">
                <a:solidFill>
                  <a:srgbClr val="FFFFFF"/>
                </a:solidFill>
                <a:latin typeface="Arial"/>
                <a:ea typeface="ＭＳ Ｐゴシック"/>
                <a:cs typeface="ＭＳ Ｐゴシック"/>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4"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5"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6"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7"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800" b="1" dirty="0">
                <a:solidFill>
                  <a:srgbClr val="FFFFFF"/>
                </a:solidFill>
                <a:latin typeface="Comic Sans MS" charset="0"/>
              </a:rPr>
              <a:t>بولس يعيد تعريف الثروة الحقيقية</a:t>
            </a:r>
            <a:endParaRPr lang="en-GB" sz="2800" b="1" dirty="0">
              <a:solidFill>
                <a:srgbClr val="FFFFFF"/>
              </a:solidFill>
              <a:latin typeface="Comic Sans MS" charset="0"/>
            </a:endParaRPr>
          </a:p>
        </p:txBody>
      </p:sp>
      <p:sp>
        <p:nvSpPr>
          <p:cNvPr id="274439"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0"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1"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2"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3" name="TextBox 6"/>
          <p:cNvSpPr txBox="1">
            <a:spLocks noChangeArrowheads="1"/>
          </p:cNvSpPr>
          <p:nvPr/>
        </p:nvSpPr>
        <p:spPr bwMode="auto">
          <a:xfrm>
            <a:off x="2209800" y="1371600"/>
            <a:ext cx="1647820"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dirty="0">
                <a:solidFill>
                  <a:srgbClr val="FFFFFF"/>
                </a:solidFill>
                <a:latin typeface="Arial" charset="0"/>
                <a:cs typeface="Arial" charset="0"/>
              </a:rPr>
              <a:t>مكدونية</a:t>
            </a:r>
            <a:endParaRPr lang="en-US" dirty="0">
              <a:solidFill>
                <a:srgbClr val="FFFFFF"/>
              </a:solidFill>
              <a:latin typeface="Arial" charset="0"/>
              <a:cs typeface="Arial" charset="0"/>
            </a:endParaRPr>
          </a:p>
        </p:txBody>
      </p:sp>
      <p:sp>
        <p:nvSpPr>
          <p:cNvPr id="274444" name="TextBox 6"/>
          <p:cNvSpPr txBox="1">
            <a:spLocks noChangeArrowheads="1"/>
          </p:cNvSpPr>
          <p:nvPr/>
        </p:nvSpPr>
        <p:spPr bwMode="auto">
          <a:xfrm>
            <a:off x="2514600" y="4567238"/>
            <a:ext cx="112723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solidFill>
                  <a:srgbClr val="FFFFFF"/>
                </a:solidFill>
                <a:latin typeface="Arial" charset="0"/>
                <a:cs typeface="Arial" charset="0"/>
              </a:rPr>
              <a:t>كورنثوس</a:t>
            </a:r>
            <a:endParaRPr lang="en-US" dirty="0">
              <a:solidFill>
                <a:srgbClr val="FFFFFF"/>
              </a:solidFill>
              <a:latin typeface="Arial" charset="0"/>
              <a:cs typeface="Arial"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algn="ctr" eaLnBrk="0" hangingPunct="0">
              <a:defRPr/>
            </a:pPr>
            <a:endParaRPr lang="en-US">
              <a:ln>
                <a:solidFill>
                  <a:srgbClr val="FFFF99"/>
                </a:solidFill>
              </a:ln>
              <a:solidFill>
                <a:srgbClr val="0000FF"/>
              </a:solidFill>
              <a:ea typeface="ＭＳ Ｐゴシック"/>
              <a:cs typeface="ＭＳ Ｐゴシック"/>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00FF"/>
              </a:solidFill>
            </a:endParaRPr>
          </a:p>
        </p:txBody>
      </p:sp>
      <p:sp>
        <p:nvSpPr>
          <p:cNvPr id="23" name="Up Arrow 22"/>
          <p:cNvSpPr>
            <a:spLocks noChangeArrowheads="1"/>
          </p:cNvSpPr>
          <p:nvPr/>
        </p:nvSpPr>
        <p:spPr bwMode="auto">
          <a:xfrm rot="10800000">
            <a:off x="2667000" y="1828800"/>
            <a:ext cx="838200" cy="2743200"/>
          </a:xfrm>
          <a:prstGeom prst="upArrow">
            <a:avLst>
              <a:gd name="adj1" fmla="val 50000"/>
              <a:gd name="adj2" fmla="val 79439"/>
            </a:avLst>
          </a:prstGeom>
          <a:solidFill>
            <a:srgbClr val="800000"/>
          </a:solidFill>
          <a:ln w="9525">
            <a:solidFill>
              <a:schemeClr val="tx1"/>
            </a:solidFill>
            <a:round/>
            <a:headEnd/>
            <a:tailEnd/>
          </a:ln>
        </p:spPr>
        <p:txBody>
          <a:bodyPr/>
          <a:lstStyle/>
          <a:p>
            <a:pPr eaLnBrk="0" hangingPunct="0"/>
            <a:endParaRPr lang="en-US">
              <a:solidFill>
                <a:srgbClr val="000000"/>
              </a:solidFill>
            </a:endParaRPr>
          </a:p>
        </p:txBody>
      </p:sp>
      <p:sp>
        <p:nvSpPr>
          <p:cNvPr id="25" name="TextBox 6"/>
          <p:cNvSpPr txBox="1">
            <a:spLocks noChangeArrowheads="1"/>
          </p:cNvSpPr>
          <p:nvPr/>
        </p:nvSpPr>
        <p:spPr bwMode="auto">
          <a:xfrm>
            <a:off x="4038600" y="1600200"/>
            <a:ext cx="5105400" cy="267765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buFont typeface="Arial" charset="0"/>
              <a:buChar char="•"/>
            </a:pPr>
            <a:r>
              <a:rPr lang="ar-JO" altLang="ja-JP" sz="2800" b="1" dirty="0">
                <a:solidFill>
                  <a:srgbClr val="FFFFFF"/>
                </a:solidFill>
                <a:latin typeface="Arial" charset="0"/>
              </a:rPr>
              <a:t>أظهر المكدونيون غنى سخائهم (8: 2)</a:t>
            </a:r>
            <a:endParaRPr lang="en-US" altLang="ja-JP" sz="2800" b="1" dirty="0">
              <a:solidFill>
                <a:srgbClr val="FFFFFF"/>
              </a:solidFill>
              <a:latin typeface="Arial" charset="0"/>
            </a:endParaRPr>
          </a:p>
          <a:p>
            <a:pPr algn="r" rtl="1">
              <a:buFont typeface="Arial" charset="0"/>
              <a:buChar char="•"/>
            </a:pPr>
            <a:r>
              <a:rPr lang="ar-JO" sz="2800" b="1" dirty="0">
                <a:solidFill>
                  <a:srgbClr val="FFFFFF"/>
                </a:solidFill>
                <a:latin typeface="Arial" charset="0"/>
              </a:rPr>
              <a:t>قيل عن الكورنثيون أنهم صاروا أغنياء في المسيح (8: 9)</a:t>
            </a:r>
            <a:endParaRPr lang="en-US" sz="2800" b="1" dirty="0">
              <a:solidFill>
                <a:srgbClr val="FFFFFF"/>
              </a:solidFill>
              <a:latin typeface="Arial" charset="0"/>
            </a:endParaRPr>
          </a:p>
          <a:p>
            <a:pPr algn="r" rtl="1">
              <a:buFont typeface="Arial" charset="0"/>
              <a:buChar char="•"/>
            </a:pPr>
            <a:r>
              <a:rPr lang="ar-JO" sz="2800" b="1" dirty="0">
                <a:solidFill>
                  <a:srgbClr val="FFFFFF"/>
                </a:solidFill>
                <a:latin typeface="Arial" charset="0"/>
                <a:cs typeface="Arial" charset="0"/>
              </a:rPr>
              <a:t>وعد الله أن هؤلاء الذين يحققون شروط معينة سيكونون أغنياء بطرق عديدة (9: 11)</a:t>
            </a:r>
            <a:endParaRPr lang="en-US" sz="2800" dirty="0">
              <a:solidFill>
                <a:srgbClr val="FFFFFF"/>
              </a:solidFill>
              <a:latin typeface="Arial" charset="0"/>
              <a:cs typeface="Arial" charset="0"/>
            </a:endParaRPr>
          </a:p>
        </p:txBody>
      </p:sp>
      <p:sp>
        <p:nvSpPr>
          <p:cNvPr id="26" name="Title 25"/>
          <p:cNvSpPr>
            <a:spLocks noGrp="1"/>
          </p:cNvSpPr>
          <p:nvPr>
            <p:ph type="title" idx="4294967295"/>
          </p:nvPr>
        </p:nvSpPr>
        <p:spPr>
          <a:xfrm>
            <a:off x="685800" y="0"/>
            <a:ext cx="7772400" cy="762000"/>
          </a:xfrm>
        </p:spPr>
        <p:txBody>
          <a:bodyPr/>
          <a:lstStyle/>
          <a:p>
            <a:pPr>
              <a:defRPr/>
            </a:pPr>
            <a:r>
              <a:rPr lang="ar-JO" dirty="0">
                <a:solidFill>
                  <a:srgbClr val="FFFFFF"/>
                </a:solidFill>
                <a:effectLst>
                  <a:outerShdw blurRad="38100" dist="38100" dir="2700000" algn="tl">
                    <a:srgbClr val="808080"/>
                  </a:outerShdw>
                </a:effectLst>
                <a:latin typeface="Arial" charset="0"/>
                <a:ea typeface="ＭＳ Ｐゴシック" charset="0"/>
                <a:cs typeface="Arial" charset="0"/>
              </a:rPr>
              <a:t>الغنى في 2 كورنثوس 8-9</a:t>
            </a:r>
            <a:endParaRPr lang="en-US"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5"/>
                                        </p:tgtEl>
                                        <p:attrNameLst>
                                          <p:attrName>style.visibility</p:attrName>
                                        </p:attrNameLst>
                                      </p:cBhvr>
                                      <p:to>
                                        <p:strVal val="visible"/>
                                      </p:to>
                                    </p:set>
                                  </p:childTnLst>
                                </p:cTn>
                              </p:par>
                            </p:childTnLst>
                          </p:cTn>
                        </p:par>
                        <p:par>
                          <p:cTn id="10" fill="hold" nodeType="afterGroup">
                            <p:stCondLst>
                              <p:cond delay="3000"/>
                            </p:stCondLst>
                            <p:childTnLst>
                              <p:par>
                                <p:cTn id="11" presetID="2" presetClass="entr" presetSubtype="8" fill="hold" grpId="0" nodeType="afterEffect">
                                  <p:stCondLst>
                                    <p:cond delay="0"/>
                                  </p:stCondLst>
                                  <p:childTnLst>
                                    <p:set>
                                      <p:cBhvr>
                                        <p:cTn id="12" dur="1" fill="hold">
                                          <p:stCondLst>
                                            <p:cond delay="0"/>
                                          </p:stCondLst>
                                        </p:cTn>
                                        <p:tgtEl>
                                          <p:spTgt spid="7187"/>
                                        </p:tgtEl>
                                        <p:attrNameLst>
                                          <p:attrName>style.visibility</p:attrName>
                                        </p:attrNameLst>
                                      </p:cBhvr>
                                      <p:to>
                                        <p:strVal val="visible"/>
                                      </p:to>
                                    </p:set>
                                    <p:anim calcmode="lin" valueType="num">
                                      <p:cBhvr additive="base">
                                        <p:cTn id="13" dur="500" fill="hold"/>
                                        <p:tgtEl>
                                          <p:spTgt spid="7187"/>
                                        </p:tgtEl>
                                        <p:attrNameLst>
                                          <p:attrName>ppt_x</p:attrName>
                                        </p:attrNameLst>
                                      </p:cBhvr>
                                      <p:tavLst>
                                        <p:tav tm="0">
                                          <p:val>
                                            <p:strVal val="0-#ppt_w/2"/>
                                          </p:val>
                                        </p:tav>
                                        <p:tav tm="100000">
                                          <p:val>
                                            <p:strVal val="#ppt_x"/>
                                          </p:val>
                                        </p:tav>
                                      </p:tavLst>
                                    </p:anim>
                                    <p:anim calcmode="lin" valueType="num">
                                      <p:cBhvr additive="base">
                                        <p:cTn id="14" dur="500" fill="hold"/>
                                        <p:tgtEl>
                                          <p:spTgt spid="718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3" grpId="0" animBg="1" autoUpdateAnimBg="0"/>
      <p:bldP spid="7205" grpId="0" animBg="1" autoUpdateAnimBg="0"/>
      <p:bldP spid="23" grpId="0" animBg="1"/>
      <p:bldP spid="2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01048"/>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charset="0"/>
                <a:ea typeface="ＭＳ Ｐゴシック" charset="0"/>
                <a:cs typeface="ＭＳ Ｐゴシック" charset="0"/>
              </a:rPr>
              <a:t>خلفية</a:t>
            </a:r>
            <a:br>
              <a:rPr lang="ar-JO" sz="7200" b="1" dirty="0">
                <a:effectLst>
                  <a:glow rad="127000">
                    <a:schemeClr val="tx1"/>
                  </a:glow>
                </a:effectLst>
                <a:latin typeface="Arial" charset="0"/>
                <a:ea typeface="ＭＳ Ｐゴシック" charset="0"/>
                <a:cs typeface="ＭＳ Ｐゴシック" charset="0"/>
              </a:rPr>
            </a:br>
            <a:r>
              <a:rPr lang="ar-JO" sz="7200" b="1" dirty="0">
                <a:effectLst>
                  <a:glow rad="127000">
                    <a:schemeClr val="tx1"/>
                  </a:glow>
                </a:effectLst>
                <a:latin typeface="Arial" charset="0"/>
                <a:ea typeface="ＭＳ Ｐゴシック" charset="0"/>
                <a:cs typeface="ＭＳ Ｐゴシック" charset="0"/>
              </a:rPr>
              <a:t>2 كورنثوس</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07116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ctrTitle"/>
          </p:nvPr>
        </p:nvSpPr>
        <p:spPr>
          <a:xfrm>
            <a:off x="0" y="0"/>
            <a:ext cx="9144000" cy="2057400"/>
          </a:xfrm>
          <a:solidFill>
            <a:srgbClr val="008000"/>
          </a:solidFill>
        </p:spPr>
        <p:txBody>
          <a:bodyPr/>
          <a:lstStyle/>
          <a:p>
            <a:pPr eaLnBrk="1" hangingPunct="1"/>
            <a:r>
              <a:rPr lang="ar-JO" sz="4000" dirty="0"/>
              <a:t>أفسح المقدونيون الطريق إلى ما هو أبعد </a:t>
            </a:r>
            <a:br>
              <a:rPr lang="ar-JO" sz="4000" dirty="0"/>
            </a:br>
            <a:r>
              <a:rPr lang="ar-JO" sz="4000" dirty="0"/>
              <a:t>مما يمكن أن تدعمه وسائلهم </a:t>
            </a:r>
            <a:br>
              <a:rPr lang="ar-JO" sz="4000" dirty="0"/>
            </a:br>
            <a:r>
              <a:rPr lang="ar-JO" sz="4000" dirty="0"/>
              <a:t>(8: 1-3 أ)</a:t>
            </a:r>
            <a:endParaRPr lang="en-US" sz="4000" dirty="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2286000"/>
            <a:ext cx="868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ar-JO" altLang="ja-JP" sz="3200" b="1" dirty="0">
                <a:solidFill>
                  <a:srgbClr val="FFFFFF"/>
                </a:solidFill>
              </a:rPr>
              <a:t>1 ثم نعرفكم أيها الإخوة نعمة الله المعطاة في كنائس مكدونية 2 أنه في اخحتبار ضيقة شديدة فاض وفور فرحهم و فقرهم العميق لغنى سخائهم 3 لأنهم أعطوا حسب الطاقة أنا اشهد و فوق الطاقة من تلقاء أنفسهم</a:t>
            </a:r>
            <a:endParaRPr lang="en-US" sz="3200" b="1" dirty="0">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5" descr="Crucifix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4063"/>
            <a:ext cx="9144000" cy="610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0" y="762000"/>
            <a:ext cx="9144000" cy="2209800"/>
          </a:xfrm>
        </p:spPr>
        <p:txBody>
          <a:bodyPr/>
          <a:lstStyle/>
          <a:p>
            <a:pPr eaLnBrk="1" hangingPunct="1"/>
            <a:r>
              <a:rPr lang="ar-JO" sz="4000" dirty="0"/>
              <a:t>كما بذل المسيح نفسه مضحياً </a:t>
            </a:r>
            <a:br>
              <a:rPr lang="ar-JO" sz="4000" dirty="0"/>
            </a:br>
            <a:r>
              <a:rPr lang="ar-JO" sz="4000" dirty="0"/>
              <a:t>بالتخلي عن حقوقه كإله في أن يصير إنسانًا </a:t>
            </a:r>
            <a:br>
              <a:rPr lang="ar-JO" sz="4000" dirty="0"/>
            </a:br>
            <a:r>
              <a:rPr lang="ar-JO" sz="4000" dirty="0"/>
              <a:t>(8: 8-9)</a:t>
            </a:r>
            <a:endParaRPr lang="en-US" sz="40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276600"/>
            <a:ext cx="8686800" cy="3505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ar-JO" sz="3200" b="1" dirty="0">
                <a:solidFill>
                  <a:srgbClr val="FFFFFF"/>
                </a:solidFill>
                <a:effectLst>
                  <a:outerShdw blurRad="38100" dist="38100" dir="2700000" algn="tl">
                    <a:srgbClr val="808080"/>
                  </a:outerShdw>
                </a:effectLst>
              </a:rPr>
              <a:t>8 لست أقول على سبيل الأمر بل باجتهاد آخرين مختبراً إخلاص محبتكم أيضاً 9 فإنكم تعرفون نعمة ربنا يسوع المسيح أنه من أجلكم افتقر و هو غني لكي تستغنوا أنتم بفقره</a:t>
            </a:r>
            <a:endParaRPr lang="en-US" sz="3200" b="1" dirty="0">
              <a:solidFill>
                <a:srgbClr val="FFFFFF"/>
              </a:solidFill>
              <a:effectLst>
                <a:outerShdw blurRad="38100" dist="38100" dir="2700000" algn="tl">
                  <a:srgbClr val="808080"/>
                </a:outerShdw>
              </a:effectLst>
            </a:endParaRPr>
          </a:p>
        </p:txBody>
      </p:sp>
      <p:sp>
        <p:nvSpPr>
          <p:cNvPr id="5" name="Rectangle 3"/>
          <p:cNvSpPr txBox="1">
            <a:spLocks noChangeArrowheads="1"/>
          </p:cNvSpPr>
          <p:nvPr/>
        </p:nvSpPr>
        <p:spPr bwMode="auto">
          <a:xfrm>
            <a:off x="152400" y="76200"/>
            <a:ext cx="7620000" cy="838200"/>
          </a:xfrm>
          <a:prstGeom prst="rect">
            <a:avLst/>
          </a:prstGeom>
          <a:noFill/>
          <a:ln w="9525">
            <a:noFill/>
            <a:miter lim="800000"/>
            <a:headEnd/>
            <a:tailEnd/>
          </a:ln>
        </p:spPr>
        <p:txBody>
          <a:bodyPr/>
          <a:lstStyle/>
          <a:p>
            <a:pPr algn="ctr">
              <a:spcBef>
                <a:spcPct val="20000"/>
              </a:spcBef>
              <a:defRPr/>
            </a:pPr>
            <a:r>
              <a:rPr lang="ar-JO" sz="3200" b="1" i="1" kern="0" dirty="0">
                <a:solidFill>
                  <a:srgbClr val="FFFFFF"/>
                </a:solidFill>
                <a:latin typeface="Arial"/>
                <a:ea typeface="ＭＳ Ｐゴシック"/>
                <a:cs typeface="ＭＳ Ｐゴシック"/>
              </a:rPr>
              <a:t>مثال آخر عن السخاء</a:t>
            </a:r>
            <a:endParaRPr lang="en-US" sz="3200" b="1" i="1" kern="0" dirty="0">
              <a:solidFill>
                <a:srgbClr val="FFFFFF"/>
              </a:solidFill>
              <a:latin typeface="Arial"/>
              <a:ea typeface="ＭＳ Ｐゴシック"/>
              <a:cs typeface="ＭＳ Ｐゴシック"/>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title" idx="4294967295"/>
          </p:nvPr>
        </p:nvSpPr>
        <p:spPr>
          <a:xfrm>
            <a:off x="381000" y="228600"/>
            <a:ext cx="8305800" cy="762000"/>
          </a:xfrm>
          <a:solidFill>
            <a:srgbClr val="FFFFFF"/>
          </a:solidFill>
        </p:spPr>
        <p:txBody>
          <a:bodyPr/>
          <a:lstStyle/>
          <a:p>
            <a:pPr eaLnBrk="1" hangingPunct="1"/>
            <a:r>
              <a:rPr lang="ar-JO" altLang="zh-CN" sz="4000" dirty="0">
                <a:solidFill>
                  <a:srgbClr val="113015"/>
                </a:solidFill>
                <a:latin typeface="Arial" charset="0"/>
                <a:ea typeface="ＭＳ Ｐゴシック" charset="0"/>
                <a:cs typeface="ＭＳ Ｐゴシック" charset="0"/>
              </a:rPr>
              <a:t>المبادئ الثلاثة</a:t>
            </a:r>
            <a:endParaRPr lang="en-US" sz="4000" dirty="0">
              <a:solidFill>
                <a:srgbClr val="113015"/>
              </a:solidFill>
              <a:latin typeface="Arial" charset="0"/>
              <a:ea typeface="ＭＳ Ｐゴシック" charset="0"/>
              <a:cs typeface="ＭＳ Ｐゴシック" charset="0"/>
            </a:endParaRPr>
          </a:p>
        </p:txBody>
      </p:sp>
      <p:pic>
        <p:nvPicPr>
          <p:cNvPr id="302082" name="Picture 9" descr="j0283209"/>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119813" y="3892550"/>
            <a:ext cx="2719387" cy="266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1295400" y="1524000"/>
            <a:ext cx="6324600" cy="21240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4400" b="1" dirty="0">
                <a:solidFill>
                  <a:srgbClr val="FFFFFF"/>
                </a:solidFill>
                <a:latin typeface="Arial" charset="0"/>
              </a:rPr>
              <a:t>التأجيل</a:t>
            </a:r>
            <a:endParaRPr lang="en-US" altLang="zh-CN" sz="4400" b="1" dirty="0">
              <a:solidFill>
                <a:srgbClr val="FFFFFF"/>
              </a:solidFill>
              <a:latin typeface="Arial" charset="0"/>
            </a:endParaRPr>
          </a:p>
          <a:p>
            <a:pPr algn="ctr" eaLnBrk="1" hangingPunct="1"/>
            <a:r>
              <a:rPr lang="ar-JO" altLang="zh-CN" sz="4400" b="1" dirty="0">
                <a:solidFill>
                  <a:srgbClr val="FFFFFF"/>
                </a:solidFill>
                <a:latin typeface="Arial" charset="0"/>
              </a:rPr>
              <a:t>النسبة</a:t>
            </a:r>
            <a:endParaRPr lang="en-US" altLang="zh-CN" sz="4400" b="1" dirty="0">
              <a:solidFill>
                <a:srgbClr val="FFFFFF"/>
              </a:solidFill>
              <a:latin typeface="Arial" charset="0"/>
            </a:endParaRPr>
          </a:p>
          <a:p>
            <a:pPr algn="ctr" eaLnBrk="1" hangingPunct="1"/>
            <a:r>
              <a:rPr lang="ar-JO" altLang="zh-CN" sz="4400" b="1" dirty="0">
                <a:solidFill>
                  <a:srgbClr val="FFFFFF"/>
                </a:solidFill>
                <a:latin typeface="Arial" charset="0"/>
              </a:rPr>
              <a:t>الهدف</a:t>
            </a:r>
            <a:endParaRPr lang="en-US" altLang="zh-CN" sz="4400" b="1" dirty="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5" descr="checkbook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91440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6" name="Rectangle 2"/>
          <p:cNvSpPr>
            <a:spLocks noGrp="1" noChangeArrowheads="1"/>
          </p:cNvSpPr>
          <p:nvPr>
            <p:ph type="ctrTitle"/>
          </p:nvPr>
        </p:nvSpPr>
        <p:spPr>
          <a:xfrm>
            <a:off x="0" y="228600"/>
            <a:ext cx="8839200" cy="1143000"/>
          </a:xfrm>
        </p:spPr>
        <p:txBody>
          <a:bodyPr/>
          <a:lstStyle/>
          <a:p>
            <a:pPr algn="r" eaLnBrk="1" hangingPunct="1"/>
            <a:r>
              <a:rPr lang="ar-JO" dirty="0">
                <a:latin typeface="Arial" charset="0"/>
                <a:ea typeface="ＭＳ Ｐゴシック" charset="0"/>
                <a:cs typeface="ＭＳ Ｐゴシック" charset="0"/>
              </a:rPr>
              <a:t>ماذا لو رأى يسوع دفتر شيكات</a:t>
            </a:r>
            <a:r>
              <a:rPr lang="ar-JO" dirty="0">
                <a:solidFill>
                  <a:srgbClr val="FFFF00"/>
                </a:solidFill>
                <a:latin typeface="Arial" charset="0"/>
                <a:ea typeface="ＭＳ Ｐゴシック" charset="0"/>
                <a:cs typeface="ＭＳ Ｐゴシック" charset="0"/>
              </a:rPr>
              <a:t>ك</a:t>
            </a:r>
            <a:r>
              <a:rPr lang="ar-JO"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4" descr="Generosity full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4150"/>
            <a:ext cx="9144000"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0" y="5257800"/>
            <a:ext cx="9144000" cy="1143000"/>
          </a:xfrm>
        </p:spPr>
        <p:txBody>
          <a:bodyPr/>
          <a:lstStyle/>
          <a:p>
            <a:pPr eaLnBrk="1" hangingPunct="1"/>
            <a:r>
              <a:rPr lang="ar-JO" sz="4000" dirty="0">
                <a:latin typeface="Arial" charset="0"/>
                <a:ea typeface="ＭＳ Ｐゴシック" charset="0"/>
                <a:cs typeface="ＭＳ Ｐゴシック" charset="0"/>
              </a:rPr>
              <a:t>لو كنت أعرف المبلغ الذي يريدني الله أن اقدمه بالضبط فهل سأقدمه ؟</a:t>
            </a:r>
            <a:endParaRPr lang="en-US" sz="40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890932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sowing on di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685800"/>
            <a:ext cx="9144000" cy="609600"/>
          </a:xfrm>
          <a:prstGeom prst="rect">
            <a:avLst/>
          </a:prstGeom>
          <a:solidFill>
            <a:srgbClr val="000000"/>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3200" b="1" dirty="0">
                <a:solidFill>
                  <a:srgbClr val="FFFFFF"/>
                </a:solidFill>
                <a:effectLst>
                  <a:outerShdw blurRad="38100" dist="38100" dir="2700000" algn="tl">
                    <a:srgbClr val="808080"/>
                  </a:outerShdw>
                </a:effectLst>
              </a:rPr>
              <a:t>2 كورنثوس 9: 6-15</a:t>
            </a:r>
            <a:endParaRPr lang="en-US" sz="3200" b="1" dirty="0">
              <a:solidFill>
                <a:srgbClr val="FFFFFF"/>
              </a:solidFill>
              <a:effectLst>
                <a:outerShdw blurRad="38100" dist="38100" dir="2700000" algn="tl">
                  <a:srgbClr val="808080"/>
                </a:outerShdw>
              </a:effectLst>
            </a:endParaRPr>
          </a:p>
        </p:txBody>
      </p:sp>
      <p:sp>
        <p:nvSpPr>
          <p:cNvPr id="17410" name="Rectangle 2"/>
          <p:cNvSpPr>
            <a:spLocks noGrp="1" noChangeArrowheads="1"/>
          </p:cNvSpPr>
          <p:nvPr>
            <p:ph type="ctrTitle"/>
          </p:nvPr>
        </p:nvSpPr>
        <p:spPr>
          <a:xfrm>
            <a:off x="0" y="0"/>
            <a:ext cx="9148763" cy="762000"/>
          </a:xfrm>
          <a:solidFill>
            <a:srgbClr val="000000"/>
          </a:solidFill>
        </p:spPr>
        <p:txBody>
          <a:bodyPr/>
          <a:lstStyle/>
          <a:p>
            <a:pPr eaLnBrk="1" hangingPunct="1">
              <a:defRPr/>
            </a:pPr>
            <a:r>
              <a:rPr lang="ar-JO" dirty="0">
                <a:effectLst>
                  <a:outerShdw blurRad="38100" dist="38100" dir="2700000" algn="tl">
                    <a:srgbClr val="808080"/>
                  </a:outerShdw>
                </a:effectLst>
                <a:latin typeface="Arial" charset="0"/>
                <a:ea typeface="ＭＳ Ｐゴシック" charset="0"/>
                <a:cs typeface="ＭＳ Ｐゴシック" charset="0"/>
              </a:rPr>
              <a:t>دروس عن البذار</a:t>
            </a:r>
            <a:endParaRPr lang="en-US" dirty="0">
              <a:effectLst>
                <a:outerShdw blurRad="38100" dist="38100" dir="2700000" algn="tl">
                  <a:srgbClr val="808080"/>
                </a:outerShdw>
              </a:effectLst>
              <a:latin typeface="Arial" charset="0"/>
              <a:ea typeface="ＭＳ Ｐゴシック" charset="0"/>
              <a:cs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9" descr="burning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2200" y="838200"/>
            <a:ext cx="41529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ctrTitle"/>
          </p:nvPr>
        </p:nvSpPr>
        <p:spPr>
          <a:xfrm>
            <a:off x="0" y="0"/>
            <a:ext cx="9144000" cy="1600200"/>
          </a:xfrm>
        </p:spPr>
        <p:txBody>
          <a:bodyPr/>
          <a:lstStyle/>
          <a:p>
            <a:pPr eaLnBrk="1" hangingPunct="1"/>
            <a:r>
              <a:rPr lang="ar-JO" sz="5400" dirty="0">
                <a:latin typeface="Arial" charset="0"/>
                <a:ea typeface="ＭＳ Ｐゴシック" charset="0"/>
                <a:cs typeface="ＭＳ Ｐゴシック" charset="0"/>
              </a:rPr>
              <a:t>سؤالين عن العطاء</a:t>
            </a:r>
            <a:endParaRPr lang="en-US" sz="54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0" y="5038725"/>
            <a:ext cx="4343400" cy="1143000"/>
          </a:xfrm>
          <a:prstGeom prst="rect">
            <a:avLst/>
          </a:prstGeom>
          <a:noFill/>
          <a:ln w="9525">
            <a:noFill/>
            <a:miter lim="800000"/>
            <a:headEnd/>
            <a:tailEnd/>
          </a:ln>
        </p:spPr>
        <p:txBody>
          <a:bodyPr/>
          <a:lstStyle/>
          <a:p>
            <a:pPr algn="ctr">
              <a:spcBef>
                <a:spcPct val="20000"/>
              </a:spcBef>
              <a:defRPr/>
            </a:pPr>
            <a:r>
              <a:rPr lang="ar-JO" sz="4400" b="1" kern="0" dirty="0">
                <a:solidFill>
                  <a:srgbClr val="FFFF00"/>
                </a:solidFill>
                <a:latin typeface="Arial"/>
                <a:ea typeface="ＭＳ Ｐゴシック"/>
                <a:cs typeface="ＭＳ Ｐゴシック"/>
              </a:rPr>
              <a:t>كم</a:t>
            </a:r>
            <a:r>
              <a:rPr lang="ar-JO" sz="4400" b="1" kern="0" dirty="0">
                <a:solidFill>
                  <a:srgbClr val="FFFFFF"/>
                </a:solidFill>
                <a:latin typeface="Arial"/>
                <a:ea typeface="ＭＳ Ｐゴシック"/>
                <a:cs typeface="ＭＳ Ｐゴシック"/>
              </a:rPr>
              <a:t> المبلغ ؟</a:t>
            </a:r>
            <a:endParaRPr lang="en-US" sz="4400" b="1" kern="0" dirty="0">
              <a:solidFill>
                <a:srgbClr val="FFFFFF"/>
              </a:solidFill>
              <a:latin typeface="Arial"/>
              <a:ea typeface="ＭＳ Ｐゴシック"/>
              <a:cs typeface="ＭＳ Ｐゴシック"/>
            </a:endParaRPr>
          </a:p>
        </p:txBody>
      </p:sp>
      <p:sp>
        <p:nvSpPr>
          <p:cNvPr id="6" name="Rectangle 3"/>
          <p:cNvSpPr txBox="1">
            <a:spLocks noChangeArrowheads="1"/>
          </p:cNvSpPr>
          <p:nvPr/>
        </p:nvSpPr>
        <p:spPr bwMode="auto">
          <a:xfrm>
            <a:off x="4724400" y="5038725"/>
            <a:ext cx="4419600" cy="1143000"/>
          </a:xfrm>
          <a:prstGeom prst="rect">
            <a:avLst/>
          </a:prstGeom>
          <a:noFill/>
          <a:ln w="9525">
            <a:noFill/>
            <a:miter lim="800000"/>
            <a:headEnd/>
            <a:tailEnd/>
          </a:ln>
        </p:spPr>
        <p:txBody>
          <a:bodyPr/>
          <a:lstStyle/>
          <a:p>
            <a:pPr algn="ctr">
              <a:spcBef>
                <a:spcPct val="20000"/>
              </a:spcBef>
              <a:defRPr/>
            </a:pPr>
            <a:r>
              <a:rPr lang="ar-JO" sz="4400" b="1" kern="0" dirty="0">
                <a:solidFill>
                  <a:srgbClr val="FFFFFF"/>
                </a:solidFill>
                <a:latin typeface="Arial"/>
                <a:ea typeface="ＭＳ Ｐゴシック"/>
                <a:cs typeface="ＭＳ Ｐゴシック"/>
              </a:rPr>
              <a:t>ما هي </a:t>
            </a:r>
            <a:r>
              <a:rPr lang="ar-JO" sz="4400" b="1" kern="0" dirty="0">
                <a:solidFill>
                  <a:srgbClr val="FFFF00"/>
                </a:solidFill>
                <a:latin typeface="Arial"/>
                <a:ea typeface="ＭＳ Ｐゴシック"/>
                <a:cs typeface="ＭＳ Ｐゴシック"/>
              </a:rPr>
              <a:t>النتائج</a:t>
            </a:r>
            <a:r>
              <a:rPr lang="ar-JO" sz="4400" b="1" kern="0" dirty="0">
                <a:solidFill>
                  <a:srgbClr val="FFFFFF"/>
                </a:solidFill>
                <a:latin typeface="Arial"/>
                <a:ea typeface="ＭＳ Ｐゴシック"/>
                <a:cs typeface="ＭＳ Ｐゴシック"/>
              </a:rPr>
              <a:t> ؟</a:t>
            </a:r>
            <a:endParaRPr lang="en-US" sz="4400" b="1" kern="0" dirty="0">
              <a:solidFill>
                <a:srgbClr val="FFFFFF"/>
              </a:solidFill>
              <a:latin typeface="Arial"/>
              <a:ea typeface="ＭＳ Ｐゴシック"/>
              <a:cs typeface="ＭＳ Ｐゴシック"/>
            </a:endParaRPr>
          </a:p>
        </p:txBody>
      </p:sp>
      <p:sp>
        <p:nvSpPr>
          <p:cNvPr id="8" name="Down Arrow 7"/>
          <p:cNvSpPr>
            <a:spLocks noChangeArrowheads="1"/>
          </p:cNvSpPr>
          <p:nvPr/>
        </p:nvSpPr>
        <p:spPr bwMode="auto">
          <a:xfrm rot="1997823">
            <a:off x="1814513"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403850"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1" name="Rectangle 3"/>
          <p:cNvSpPr txBox="1">
            <a:spLocks noChangeArrowheads="1"/>
          </p:cNvSpPr>
          <p:nvPr/>
        </p:nvSpPr>
        <p:spPr bwMode="auto">
          <a:xfrm>
            <a:off x="0" y="5876925"/>
            <a:ext cx="4343400" cy="762000"/>
          </a:xfrm>
          <a:prstGeom prst="rect">
            <a:avLst/>
          </a:prstGeom>
          <a:noFill/>
          <a:ln w="9525">
            <a:noFill/>
            <a:miter lim="800000"/>
            <a:headEnd/>
            <a:tailEnd/>
          </a:ln>
        </p:spPr>
        <p:txBody>
          <a:bodyPr/>
          <a:lstStyle/>
          <a:p>
            <a:pPr algn="ctr" rtl="1">
              <a:spcBef>
                <a:spcPct val="20000"/>
              </a:spcBef>
              <a:defRPr/>
            </a:pPr>
            <a:r>
              <a:rPr lang="en-US" sz="4400" b="1" kern="0" dirty="0">
                <a:solidFill>
                  <a:srgbClr val="FFFFFF"/>
                </a:solidFill>
                <a:latin typeface="Arial"/>
                <a:ea typeface="ＭＳ Ｐゴシック"/>
                <a:cs typeface="ＭＳ Ｐゴシック"/>
              </a:rPr>
              <a:t>• </a:t>
            </a:r>
            <a:r>
              <a:rPr lang="ar-JO" sz="4400" b="1" kern="0" dirty="0">
                <a:solidFill>
                  <a:srgbClr val="FFFFFF"/>
                </a:solidFill>
                <a:latin typeface="Arial"/>
                <a:ea typeface="ＭＳ Ｐゴシック"/>
                <a:cs typeface="ＭＳ Ｐゴシック"/>
              </a:rPr>
              <a:t> مبدأ هام</a:t>
            </a:r>
            <a:endParaRPr lang="en-US" sz="4400" b="1" kern="0" dirty="0">
              <a:solidFill>
                <a:srgbClr val="FFFFFF"/>
              </a:solidFill>
              <a:latin typeface="Arial"/>
              <a:ea typeface="ＭＳ Ｐゴシック"/>
              <a:cs typeface="ＭＳ Ｐゴシック"/>
            </a:endParaRPr>
          </a:p>
        </p:txBody>
      </p:sp>
      <p:sp>
        <p:nvSpPr>
          <p:cNvPr id="12" name="Rectangle 3"/>
          <p:cNvSpPr txBox="1">
            <a:spLocks noChangeArrowheads="1"/>
          </p:cNvSpPr>
          <p:nvPr/>
        </p:nvSpPr>
        <p:spPr bwMode="auto">
          <a:xfrm>
            <a:off x="4724400" y="5876925"/>
            <a:ext cx="4419600" cy="762000"/>
          </a:xfrm>
          <a:prstGeom prst="rect">
            <a:avLst/>
          </a:prstGeom>
          <a:noFill/>
          <a:ln w="9525">
            <a:noFill/>
            <a:miter lim="800000"/>
            <a:headEnd/>
            <a:tailEnd/>
          </a:ln>
        </p:spPr>
        <p:txBody>
          <a:bodyPr/>
          <a:lstStyle/>
          <a:p>
            <a:pPr algn="ctr" rtl="1">
              <a:spcBef>
                <a:spcPct val="20000"/>
              </a:spcBef>
              <a:defRPr/>
            </a:pPr>
            <a:r>
              <a:rPr lang="en-US" sz="4400" b="1" kern="0" dirty="0">
                <a:solidFill>
                  <a:srgbClr val="FFFFFF"/>
                </a:solidFill>
                <a:latin typeface="Arial"/>
                <a:ea typeface="ＭＳ Ｐゴシック"/>
                <a:cs typeface="ＭＳ Ｐゴシック"/>
              </a:rPr>
              <a:t> • </a:t>
            </a:r>
            <a:r>
              <a:rPr lang="ar-JO" sz="4400" b="1" kern="0" dirty="0">
                <a:solidFill>
                  <a:srgbClr val="FFFFFF"/>
                </a:solidFill>
                <a:latin typeface="Arial"/>
                <a:ea typeface="ＭＳ Ｐゴシック"/>
                <a:cs typeface="ＭＳ Ｐゴシック"/>
              </a:rPr>
              <a:t>الفوائد</a:t>
            </a:r>
            <a:endParaRPr lang="en-US" sz="4400" b="1" kern="0" dirty="0">
              <a:solidFill>
                <a:srgbClr val="FFFFFF"/>
              </a:solidFill>
              <a:latin typeface="Arial"/>
              <a:ea typeface="ＭＳ Ｐゴシック"/>
              <a:cs typeface="ＭＳ Ｐゴシック"/>
            </a:endParaRPr>
          </a:p>
        </p:txBody>
      </p:sp>
      <p:sp>
        <p:nvSpPr>
          <p:cNvPr id="13" name="Rectangle 12"/>
          <p:cNvSpPr/>
          <p:nvPr/>
        </p:nvSpPr>
        <p:spPr>
          <a:xfrm rot="20333844">
            <a:off x="1192725" y="2230390"/>
            <a:ext cx="6244018" cy="1323439"/>
          </a:xfrm>
          <a:prstGeom prst="rect">
            <a:avLst/>
          </a:prstGeom>
          <a:solidFill>
            <a:srgbClr val="FF0000"/>
          </a:solidFill>
        </p:spPr>
        <p:txBody>
          <a:bodyPr wrap="none">
            <a:spAutoFit/>
          </a:bodyPr>
          <a:lstStyle/>
          <a:p>
            <a:pPr algn="ctr" eaLnBrk="0" hangingPunct="0">
              <a:defRPr/>
            </a:pPr>
            <a:r>
              <a:rPr lang="ar-JO" sz="80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latin typeface="Arial" charset="0"/>
                <a:ea typeface="ＭＳ Ｐゴシック" charset="-128"/>
                <a:cs typeface="ＭＳ Ｐゴシック" charset="-128"/>
              </a:rPr>
              <a:t>2 كورنثوس 9: 6</a:t>
            </a:r>
            <a:endParaRPr lang="en-US" sz="80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4" name="Rectangle 2"/>
          <p:cNvSpPr>
            <a:spLocks noGrp="1" noChangeArrowheads="1"/>
          </p:cNvSpPr>
          <p:nvPr>
            <p:ph type="ctrTitle"/>
          </p:nvPr>
        </p:nvSpPr>
        <p:spPr>
          <a:xfrm>
            <a:off x="228600" y="381000"/>
            <a:ext cx="8915400" cy="2133600"/>
          </a:xfrm>
        </p:spPr>
        <p:txBody>
          <a:bodyPr/>
          <a:lstStyle/>
          <a:p>
            <a:pPr marL="449263" indent="-449263" algn="r" eaLnBrk="1" hangingPunct="1"/>
            <a:r>
              <a:rPr lang="ar-JO" dirty="0">
                <a:latin typeface="Arial" charset="0"/>
                <a:ea typeface="ＭＳ Ｐゴシック" charset="0"/>
                <a:cs typeface="ＭＳ Ｐゴシック" charset="0"/>
              </a:rPr>
              <a:t>1. </a:t>
            </a:r>
            <a:r>
              <a:rPr lang="ar-JO" dirty="0">
                <a:solidFill>
                  <a:srgbClr val="FFFF00"/>
                </a:solidFill>
                <a:latin typeface="Arial" charset="0"/>
                <a:ea typeface="ＭＳ Ｐゴシック" charset="0"/>
                <a:cs typeface="ＭＳ Ｐゴシック" charset="0"/>
              </a:rPr>
              <a:t>مبدأ</a:t>
            </a:r>
            <a:r>
              <a:rPr lang="ar-JO" dirty="0">
                <a:latin typeface="Arial" charset="0"/>
                <a:ea typeface="ＭＳ Ｐゴシック" charset="0"/>
                <a:cs typeface="ＭＳ Ｐゴシック" charset="0"/>
              </a:rPr>
              <a:t> : أنت تقرر كم تريد أن تتبارك </a:t>
            </a:r>
            <a:br>
              <a:rPr lang="ar-JO" dirty="0">
                <a:latin typeface="Arial" charset="0"/>
                <a:ea typeface="ＭＳ Ｐゴシック" charset="0"/>
                <a:cs typeface="ＭＳ Ｐゴシック" charset="0"/>
              </a:rPr>
            </a:br>
            <a:r>
              <a:rPr lang="ar-JO" dirty="0">
                <a:latin typeface="Arial" charset="0"/>
                <a:ea typeface="ＭＳ Ｐゴシック" charset="0"/>
                <a:cs typeface="ＭＳ Ｐゴシック" charset="0"/>
              </a:rPr>
              <a:t>(9: 6-7أ)</a:t>
            </a:r>
            <a:endParaRPr lang="en-US" dirty="0">
              <a:solidFill>
                <a:srgbClr val="FFFFFF"/>
              </a:solidFill>
              <a:latin typeface="Arial" charset="0"/>
              <a:ea typeface="ＭＳ Ｐゴシック" charset="0"/>
              <a:cs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Sowing_Whe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146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76200"/>
            <a:ext cx="9144000" cy="709594"/>
          </a:xfrm>
        </p:spPr>
        <p:txBody>
          <a:bodyPr/>
          <a:lstStyle/>
          <a:p>
            <a:pPr eaLnBrk="1" hangingPunct="1">
              <a:defRPr/>
            </a:pPr>
            <a:r>
              <a:rPr lang="ar-JO" dirty="0">
                <a:effectLst>
                  <a:outerShdw blurRad="38100" dist="38100" dir="2700000" algn="tl">
                    <a:srgbClr val="808080"/>
                  </a:outerShdw>
                </a:effectLst>
                <a:latin typeface="Arial" charset="0"/>
                <a:ea typeface="ＭＳ Ｐゴシック" charset="0"/>
                <a:cs typeface="ＭＳ Ｐゴシック" charset="0"/>
              </a:rPr>
              <a:t>أ. يباركك الله بحسب كم تعطي (9: 6)</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8600" y="1600200"/>
            <a:ext cx="5181600" cy="3505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ar-JO" sz="6000" b="1" baseline="30000" dirty="0">
                <a:solidFill>
                  <a:srgbClr val="FFFFFF"/>
                </a:solidFill>
                <a:effectLst>
                  <a:outerShdw blurRad="38100" dist="38100" dir="2700000" algn="tl">
                    <a:srgbClr val="808080"/>
                  </a:outerShdw>
                </a:effectLst>
              </a:rPr>
              <a:t>هذا و إن من يزرع بالشح فبالشح أيضاً يحصد </a:t>
            </a:r>
          </a:p>
          <a:p>
            <a:pPr algn="ctr" eaLnBrk="0" hangingPunct="0">
              <a:defRPr/>
            </a:pPr>
            <a:r>
              <a:rPr lang="ar-JO" sz="6000" b="1" baseline="30000" dirty="0">
                <a:solidFill>
                  <a:srgbClr val="FFFFFF"/>
                </a:solidFill>
                <a:effectLst>
                  <a:outerShdw blurRad="38100" dist="38100" dir="2700000" algn="tl">
                    <a:srgbClr val="808080"/>
                  </a:outerShdw>
                </a:effectLst>
              </a:rPr>
              <a:t>و من يزرع بالبركات فبالبركات أيضاً يحصد</a:t>
            </a:r>
            <a:endParaRPr lang="en-US" sz="6000" b="1" dirty="0">
              <a:solidFill>
                <a:srgbClr val="FFFFFF"/>
              </a:solidFill>
              <a:effectLst>
                <a:outerShdw blurRad="38100" dist="38100" dir="2700000" algn="tl">
                  <a:srgbClr val="808080"/>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kern="10" dirty="0">
                <a:solidFill>
                  <a:srgbClr val="FBE7C3"/>
                </a:solidFill>
                <a:latin typeface="Arial" pitchFamily="34" charset="0"/>
                <a:ea typeface="Comic Sans MS"/>
                <a:cs typeface="Arial" pitchFamily="34" charset="0"/>
              </a:rPr>
              <a:t>كتبت 2 كورنثوس في 56 م</a:t>
            </a:r>
            <a:endParaRPr kumimoji="0" lang="en-US" sz="3600" b="1" i="0" u="none" strike="noStrike" kern="10" cap="none" spc="0" normalizeH="0" baseline="0" noProof="0" dirty="0">
              <a:ln>
                <a:noFill/>
              </a:ln>
              <a:solidFill>
                <a:srgbClr val="FBE7C3"/>
              </a:solidFill>
              <a:effectLst/>
              <a:uLnTx/>
              <a:uFillTx/>
              <a:latin typeface="Arial" pitchFamily="34" charset="0"/>
              <a:ea typeface="Comic Sans MS"/>
              <a:cs typeface="Arial" pitchFamily="34" charset="0"/>
            </a:endParaRP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209800" y="1371600"/>
            <a:ext cx="114486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تسالونيكي</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3" name="TextBox 6"/>
          <p:cNvSpPr txBox="1">
            <a:spLocks noChangeArrowheads="1"/>
          </p:cNvSpPr>
          <p:nvPr/>
        </p:nvSpPr>
        <p:spPr bwMode="auto">
          <a:xfrm>
            <a:off x="2438400" y="2133600"/>
            <a:ext cx="683200"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بيرية</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4" name="TextBox 6"/>
          <p:cNvSpPr txBox="1">
            <a:spLocks noChangeArrowheads="1"/>
          </p:cNvSpPr>
          <p:nvPr/>
        </p:nvSpPr>
        <p:spPr bwMode="auto">
          <a:xfrm>
            <a:off x="3416300" y="3957638"/>
            <a:ext cx="56137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أثينا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5" name="TextBox 6"/>
          <p:cNvSpPr txBox="1">
            <a:spLocks noChangeArrowheads="1"/>
          </p:cNvSpPr>
          <p:nvPr/>
        </p:nvSpPr>
        <p:spPr bwMode="auto">
          <a:xfrm>
            <a:off x="2514600" y="4567238"/>
            <a:ext cx="112723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كورنثوس</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1143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nimBg="1"/>
      <p:bldP spid="7207" grpId="0" animBg="1"/>
      <p:bldP spid="7209" grpId="0" animBg="1"/>
      <p:bldP spid="7205"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seed_sprou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0" y="2514600"/>
            <a:ext cx="7772400" cy="1371600"/>
          </a:xfrm>
        </p:spPr>
        <p:txBody>
          <a:bodyPr/>
          <a:lstStyle/>
          <a:p>
            <a:pPr eaLnBrk="1" hangingPunct="1">
              <a:defRPr/>
            </a:pPr>
            <a:r>
              <a:rPr lang="ar-JO" dirty="0">
                <a:effectLst>
                  <a:outerShdw blurRad="38100" dist="38100" dir="2700000" algn="tl">
                    <a:srgbClr val="808080"/>
                  </a:outerShdw>
                </a:effectLst>
                <a:latin typeface="Arial" charset="0"/>
                <a:ea typeface="ＭＳ Ｐゴシック" charset="0"/>
                <a:cs typeface="ＭＳ Ｐゴシック" charset="0"/>
              </a:rPr>
              <a:t>ازرع قليلاً تحصد قليلاً</a:t>
            </a:r>
            <a:br>
              <a:rPr lang="ar-JO" dirty="0">
                <a:effectLst>
                  <a:outerShdw blurRad="38100" dist="38100" dir="2700000" algn="tl">
                    <a:srgbClr val="808080"/>
                  </a:outerShdw>
                </a:effectLst>
                <a:latin typeface="Arial" charset="0"/>
                <a:ea typeface="ＭＳ Ｐゴシック" charset="0"/>
                <a:cs typeface="ＭＳ Ｐゴシック" charset="0"/>
              </a:rPr>
            </a:br>
            <a:r>
              <a:rPr lang="ar-JO" dirty="0">
                <a:effectLst>
                  <a:outerShdw blurRad="38100" dist="38100" dir="2700000" algn="tl">
                    <a:srgbClr val="808080"/>
                  </a:outerShdw>
                </a:effectLst>
                <a:latin typeface="Arial" charset="0"/>
                <a:ea typeface="ＭＳ Ｐゴシック" charset="0"/>
                <a:cs typeface="ＭＳ Ｐゴシック" charset="0"/>
              </a:rPr>
              <a:t>ازرع كثيراً تحصد كثيراً</a:t>
            </a:r>
            <a:endParaRPr lang="en-US" dirty="0">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10668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600" b="1" i="1" dirty="0">
                <a:solidFill>
                  <a:srgbClr val="FFFFFF"/>
                </a:solidFill>
                <a:effectLst>
                  <a:outerShdw blurRad="38100" dist="38100" dir="2700000" algn="tl">
                    <a:srgbClr val="808080"/>
                  </a:outerShdw>
                </a:effectLst>
              </a:rPr>
              <a:t>القانون رقم 1 في الزراعة</a:t>
            </a:r>
            <a:endParaRPr lang="en-US" sz="3600" b="1" i="1" dirty="0">
              <a:solidFill>
                <a:srgbClr val="FFFFFF"/>
              </a:solidFill>
              <a:effectLst>
                <a:outerShdw blurRad="38100" dist="38100" dir="2700000" algn="tl">
                  <a:srgbClr val="80808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ChangeArrowheads="1"/>
          </p:cNvSpPr>
          <p:nvPr>
            <p:ph type="ctrTitle"/>
          </p:nvPr>
        </p:nvSpPr>
        <p:spPr>
          <a:xfrm>
            <a:off x="0" y="0"/>
            <a:ext cx="9144000" cy="1219200"/>
          </a:xfrm>
        </p:spPr>
        <p:txBody>
          <a:bodyPr/>
          <a:lstStyle/>
          <a:p>
            <a:pPr marL="622300" indent="-622300" algn="r" eaLnBrk="1" hangingPunct="1"/>
            <a:r>
              <a:rPr lang="ar-JO" sz="3600" dirty="0">
                <a:latin typeface="Arial" charset="0"/>
                <a:ea typeface="ＭＳ Ｐゴシック" charset="0"/>
                <a:cs typeface="ＭＳ Ｐゴシック" charset="0"/>
              </a:rPr>
              <a:t>ب. كمية العطاء هي قرار شخصي (9: 7أ)</a:t>
            </a:r>
            <a:endParaRPr lang="en-US" sz="3600" dirty="0">
              <a:solidFill>
                <a:srgbClr val="FFFFFF"/>
              </a:solidFill>
              <a:latin typeface="Arial" charset="0"/>
              <a:ea typeface="ＭＳ Ｐゴシック" charset="0"/>
              <a:cs typeface="ＭＳ Ｐゴシック" charset="0"/>
            </a:endParaRPr>
          </a:p>
        </p:txBody>
      </p:sp>
      <p:pic>
        <p:nvPicPr>
          <p:cNvPr id="326658" name="Picture 2" descr="thinkin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2313" y="2743200"/>
            <a:ext cx="5881687"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6659" name="Picture 3" descr="john-p-think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0"/>
            <a:ext cx="3276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0" name="Rectangle 5"/>
          <p:cNvSpPr>
            <a:spLocks noChangeArrowheads="1"/>
          </p:cNvSpPr>
          <p:nvPr/>
        </p:nvSpPr>
        <p:spPr bwMode="auto">
          <a:xfrm>
            <a:off x="2667000" y="2743200"/>
            <a:ext cx="3962400" cy="2209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326661" name="Cloud Callout 4"/>
          <p:cNvSpPr>
            <a:spLocks noChangeArrowheads="1"/>
          </p:cNvSpPr>
          <p:nvPr/>
        </p:nvSpPr>
        <p:spPr bwMode="auto">
          <a:xfrm>
            <a:off x="2819400" y="2819400"/>
            <a:ext cx="3657600" cy="2514600"/>
          </a:xfrm>
          <a:prstGeom prst="cloudCallout">
            <a:avLst>
              <a:gd name="adj1" fmla="val 69569"/>
              <a:gd name="adj2" fmla="val -25667"/>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7" name="Rectangle 2"/>
          <p:cNvSpPr txBox="1">
            <a:spLocks noChangeArrowheads="1"/>
          </p:cNvSpPr>
          <p:nvPr/>
        </p:nvSpPr>
        <p:spPr bwMode="auto">
          <a:xfrm>
            <a:off x="3429000" y="2971800"/>
            <a:ext cx="2438400" cy="1905000"/>
          </a:xfrm>
          <a:prstGeom prst="rect">
            <a:avLst/>
          </a:prstGeom>
          <a:noFill/>
          <a:ln w="9525">
            <a:noFill/>
            <a:miter lim="800000"/>
            <a:headEnd/>
            <a:tailEnd/>
          </a:ln>
        </p:spPr>
        <p:txBody>
          <a:bodyPr anchor="ctr"/>
          <a:lstStyle/>
          <a:p>
            <a:pPr algn="ctr">
              <a:defRPr/>
            </a:pPr>
            <a:r>
              <a:rPr lang="ar-JO" sz="3200" b="1" kern="0" dirty="0">
                <a:solidFill>
                  <a:srgbClr val="000000"/>
                </a:solidFill>
                <a:latin typeface="Arial"/>
                <a:ea typeface="ＭＳ Ｐゴシック"/>
                <a:cs typeface="ＭＳ Ｐゴシック"/>
              </a:rPr>
              <a:t>كم يجب علي </a:t>
            </a:r>
          </a:p>
          <a:p>
            <a:pPr algn="ctr">
              <a:defRPr/>
            </a:pPr>
            <a:r>
              <a:rPr lang="ar-JO" sz="3200" b="1" kern="0" dirty="0">
                <a:solidFill>
                  <a:srgbClr val="000000"/>
                </a:solidFill>
                <a:latin typeface="Arial"/>
                <a:ea typeface="ＭＳ Ｐゴシック"/>
                <a:cs typeface="ＭＳ Ｐゴシック"/>
              </a:rPr>
              <a:t>أن أعطي ؟</a:t>
            </a:r>
            <a:endParaRPr lang="en-US" sz="3200" b="1" kern="0" dirty="0">
              <a:solidFill>
                <a:srgbClr val="000000"/>
              </a:solidFill>
              <a:latin typeface="Arial"/>
              <a:ea typeface="ＭＳ Ｐゴシック"/>
              <a:cs typeface="ＭＳ Ｐゴシック"/>
            </a:endParaRPr>
          </a:p>
        </p:txBody>
      </p:sp>
      <p:sp>
        <p:nvSpPr>
          <p:cNvPr id="326663" name="Rectangle 2"/>
          <p:cNvSpPr txBox="1">
            <a:spLocks noChangeArrowheads="1"/>
          </p:cNvSpPr>
          <p:nvPr/>
        </p:nvSpPr>
        <p:spPr bwMode="auto">
          <a:xfrm>
            <a:off x="990600" y="1447800"/>
            <a:ext cx="701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FF"/>
                </a:solidFill>
                <a:latin typeface="Arial" charset="0"/>
              </a:rPr>
              <a:t>7 </a:t>
            </a:r>
            <a:r>
              <a:rPr lang="ar-JO" sz="3600" b="1" dirty="0">
                <a:solidFill>
                  <a:srgbClr val="FFFF00"/>
                </a:solidFill>
                <a:latin typeface="Arial" charset="0"/>
              </a:rPr>
              <a:t>كل واحد كما ينوي </a:t>
            </a:r>
            <a:r>
              <a:rPr lang="ar-JO" sz="3600" b="1" dirty="0">
                <a:solidFill>
                  <a:srgbClr val="FFFFFF"/>
                </a:solidFill>
                <a:latin typeface="Arial" charset="0"/>
              </a:rPr>
              <a:t>بقليه</a:t>
            </a:r>
            <a:endParaRPr lang="en-US" sz="3600" b="1" dirty="0">
              <a:solidFill>
                <a:srgbClr val="FFFFFF"/>
              </a:solidFill>
              <a:latin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3" descr="sow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ctrTitle"/>
          </p:nvPr>
        </p:nvSpPr>
        <p:spPr>
          <a:xfrm>
            <a:off x="0" y="762000"/>
            <a:ext cx="6019800" cy="4114800"/>
          </a:xfrm>
        </p:spPr>
        <p:txBody>
          <a:bodyPr/>
          <a:lstStyle/>
          <a:p>
            <a:pPr eaLnBrk="1" hangingPunct="1"/>
            <a:r>
              <a:rPr lang="ar-JO" sz="4000" dirty="0">
                <a:solidFill>
                  <a:schemeClr val="tx1"/>
                </a:solidFill>
              </a:rPr>
              <a:t>ثانيًا. </a:t>
            </a:r>
            <a:r>
              <a:rPr lang="ar-JO" sz="4000" dirty="0">
                <a:solidFill>
                  <a:srgbClr val="7030A0"/>
                </a:solidFill>
              </a:rPr>
              <a:t>الفوائد</a:t>
            </a:r>
            <a:r>
              <a:rPr lang="ar-JO" sz="4000" dirty="0">
                <a:solidFill>
                  <a:schemeClr val="tx1"/>
                </a:solidFill>
              </a:rPr>
              <a:t>: يعطي العطاء السخي عوائد سخية لك ولله وللآخرين </a:t>
            </a:r>
            <a:br>
              <a:rPr lang="ar-JO" sz="4000" dirty="0">
                <a:solidFill>
                  <a:schemeClr val="tx1"/>
                </a:solidFill>
              </a:rPr>
            </a:br>
            <a:r>
              <a:rPr lang="ar-JO" sz="4000" dirty="0">
                <a:solidFill>
                  <a:schemeClr val="tx1"/>
                </a:solidFill>
              </a:rPr>
              <a:t>(9: 7 ب -15)</a:t>
            </a:r>
            <a:endParaRPr lang="en-US" sz="4000"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76056" y="457200"/>
            <a:ext cx="4046680" cy="5943600"/>
          </a:xfrm>
          <a:effectLst/>
        </p:spPr>
        <p:txBody>
          <a:bodyPr/>
          <a:lstStyle/>
          <a:p>
            <a:pPr>
              <a:defRPr/>
            </a:pPr>
            <a:r>
              <a:rPr lang="ar-JO" sz="8000" b="1" dirty="0">
                <a:solidFill>
                  <a:schemeClr val="tx2"/>
                </a:solidFill>
                <a:effectLst>
                  <a:glow rad="127000">
                    <a:schemeClr val="bg1"/>
                  </a:glow>
                </a:effectLst>
                <a:latin typeface="Arial" charset="0"/>
                <a:ea typeface="ＭＳ Ｐゴシック" charset="0"/>
                <a:cs typeface="ＭＳ Ｐゴシック" charset="0"/>
              </a:rPr>
              <a:t>أعط المحتاجين</a:t>
            </a:r>
            <a:endParaRPr lang="en-US" sz="80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34178" name="Picture 2" descr="http://oyh.wpengine.com/wp-content/uploads/2014/06/OYH-logo.png">
            <a:extLst>
              <a:ext uri="{FF2B5EF4-FFF2-40B4-BE49-F238E27FC236}">
                <a16:creationId xmlns:a16="http://schemas.microsoft.com/office/drawing/2014/main" id="{9849E339-1BF6-FB46-B3ED-E5D304CFEF2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44488"/>
          <a:stretch/>
        </p:blipFill>
        <p:spPr bwMode="auto">
          <a:xfrm>
            <a:off x="0" y="457200"/>
            <a:ext cx="5076056" cy="5943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oyh.wpengine.com/wp-content/uploads/2014/06/OYH-logo.png">
            <a:extLst>
              <a:ext uri="{FF2B5EF4-FFF2-40B4-BE49-F238E27FC236}">
                <a16:creationId xmlns:a16="http://schemas.microsoft.com/office/drawing/2014/main" id="{5B9D8E40-D603-7D4B-8E46-B65B3DC291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231" y="7186246"/>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267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10</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36431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افتح قلبك إلى</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solidFill>
                  <a:srgbClr val="FFFF00"/>
                </a:solidFill>
                <a:effectLst>
                  <a:glow rad="127000">
                    <a:schemeClr val="tx1"/>
                  </a:glow>
                </a:effectLst>
                <a:latin typeface="Arial" charset="0"/>
                <a:ea typeface="ＭＳ Ｐゴシック" charset="0"/>
                <a:cs typeface="ＭＳ Ｐゴシック" charset="0"/>
              </a:rPr>
              <a:t>قادت</a:t>
            </a:r>
            <a:r>
              <a:rPr lang="ar-JO" sz="4800" b="1" kern="0" dirty="0">
                <a:effectLst>
                  <a:glow rad="127000">
                    <a:schemeClr val="tx1"/>
                  </a:glow>
                </a:effectLst>
                <a:latin typeface="Arial" charset="0"/>
                <a:ea typeface="ＭＳ Ｐゴシック" charset="0"/>
                <a:cs typeface="ＭＳ Ｐゴシック" charset="0"/>
              </a:rPr>
              <a:t>ك</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1-7</a:t>
            </a:r>
            <a:r>
              <a:rPr lang="en-US" sz="4800" b="1" kern="0"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charset="0"/>
                <a:ea typeface="ＭＳ Ｐゴシック" charset="0"/>
                <a:cs typeface="ＭＳ Ｐゴシック" charset="0"/>
              </a:rPr>
              <a:t>من هم في </a:t>
            </a:r>
            <a:r>
              <a:rPr lang="ar-JO" sz="4800" b="1" kern="0" dirty="0">
                <a:solidFill>
                  <a:srgbClr val="FFFF00"/>
                </a:solidFill>
                <a:effectLst>
                  <a:glow rad="127000">
                    <a:schemeClr val="tx1"/>
                  </a:glow>
                </a:effectLst>
                <a:latin typeface="Arial" charset="0"/>
                <a:ea typeface="ＭＳ Ｐゴシック" charset="0"/>
                <a:cs typeface="ＭＳ Ｐゴシック" charset="0"/>
              </a:rPr>
              <a:t>حاجة</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8-9</a:t>
            </a:r>
            <a:r>
              <a:rPr lang="en-US" sz="4800" b="1" kern="0" dirty="0">
                <a:effectLst>
                  <a:glow rad="127000">
                    <a:schemeClr val="tx1"/>
                  </a:glow>
                </a:effectLst>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solidFill>
                  <a:srgbClr val="FFFF00"/>
                </a:solidFill>
                <a:effectLst>
                  <a:glow rad="127000">
                    <a:schemeClr val="tx1"/>
                  </a:glow>
                </a:effectLst>
                <a:latin typeface="Arial" charset="0"/>
                <a:ea typeface="ＭＳ Ｐゴシック" charset="0"/>
                <a:cs typeface="ＭＳ Ｐゴシック" charset="0"/>
              </a:rPr>
              <a:t>الله</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10-13</a:t>
            </a:r>
            <a:r>
              <a:rPr lang="en-US" sz="4800" b="1" kern="0" dirty="0">
                <a:effectLst>
                  <a:glow rad="127000">
                    <a:schemeClr val="tx1"/>
                  </a:glow>
                </a:effectLst>
                <a:latin typeface="Arial" charset="0"/>
                <a:ea typeface="ＭＳ Ｐゴシック" charset="0"/>
                <a:cs typeface="ＭＳ Ｐゴシック" charset="0"/>
              </a:rPr>
              <a:t>)</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charset="0"/>
                <a:ea typeface="ＭＳ Ｐゴシック" charset="0"/>
                <a:cs typeface="ＭＳ Ｐゴシック" charset="0"/>
              </a:rPr>
              <a:t>2 كورنثوس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18885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على كنيسة كورنثوس أن تتجاوب مع اهتمام الله من خلال الخضوع لسلطته</a:t>
            </a: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(2 كو 10-13)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1071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1 ثم أطلب إليكم بوداعة المسيح و حلمه أنا نفسي بولس الذي في الحضرة ذليل بينكم و أما في الغيبة فمتجاسر عليكم 2 و لكن أطلب أن لا أتجاسر و أنا حاضر بالثقة التي بها أرى أني سأجترئ على قوم يحسبوننا كأننا نسلك حسب الجسد</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(2 كورنثوس 10: 1-2)</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367545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11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10455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ar-JO" dirty="0">
                <a:cs typeface="+mj-cs"/>
              </a:rPr>
              <a:t>تضحيات بولس</a:t>
            </a:r>
            <a:endParaRPr lang="en-US" dirty="0">
              <a:cs typeface="+mj-cs"/>
            </a:endParaRP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37856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latin typeface="Arial" charset="0"/>
              </a:rPr>
              <a:t>2 كورنثوس 11: 23-28 </a:t>
            </a:r>
          </a:p>
          <a:p>
            <a:pPr marL="0" marR="0" lvl="0" indent="0" algn="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latin typeface="Arial" charset="0"/>
              </a:rPr>
              <a:t>23 أهم خدام المسيح أقول كمختل العقل فأنا أفضل في الأتعاب أكثر في </a:t>
            </a:r>
            <a:r>
              <a:rPr lang="ar-JO" sz="3200" b="1" dirty="0">
                <a:solidFill>
                  <a:srgbClr val="FFFF00"/>
                </a:solidFill>
                <a:latin typeface="Arial" charset="0"/>
              </a:rPr>
              <a:t>الضربات</a:t>
            </a:r>
            <a:r>
              <a:rPr lang="ar-JO" sz="3200" b="1" dirty="0">
                <a:solidFill>
                  <a:srgbClr val="FFFFFF"/>
                </a:solidFill>
                <a:latin typeface="Arial" charset="0"/>
              </a:rPr>
              <a:t> أوفر في السجون أكثر في الميتات مراراً كثيرة 24 من اليهود خمس مرات قبلت </a:t>
            </a:r>
            <a:r>
              <a:rPr lang="ar-JO" sz="3200" b="1" dirty="0">
                <a:solidFill>
                  <a:srgbClr val="FFFF00"/>
                </a:solidFill>
                <a:latin typeface="Arial" charset="0"/>
              </a:rPr>
              <a:t>أربعين جلدة </a:t>
            </a:r>
            <a:r>
              <a:rPr lang="ar-JO" sz="3200" b="1" dirty="0">
                <a:solidFill>
                  <a:srgbClr val="FFFFFF"/>
                </a:solidFill>
                <a:latin typeface="Arial" charset="0"/>
              </a:rPr>
              <a:t>إلا واحدة 25 ثلاث مرات </a:t>
            </a:r>
            <a:r>
              <a:rPr lang="ar-JO" sz="3200" b="1" dirty="0">
                <a:solidFill>
                  <a:srgbClr val="FFFF00"/>
                </a:solidFill>
                <a:latin typeface="Arial" charset="0"/>
              </a:rPr>
              <a:t>ضربت بالعصي </a:t>
            </a:r>
            <a:r>
              <a:rPr lang="ar-JO" sz="3200" b="1" dirty="0">
                <a:solidFill>
                  <a:srgbClr val="FFFFFF"/>
                </a:solidFill>
                <a:latin typeface="Arial" charset="0"/>
              </a:rPr>
              <a:t>مرة </a:t>
            </a:r>
            <a:r>
              <a:rPr lang="ar-JO" sz="3200" b="1" dirty="0">
                <a:solidFill>
                  <a:srgbClr val="FFFF00"/>
                </a:solidFill>
                <a:latin typeface="Arial" charset="0"/>
              </a:rPr>
              <a:t>رجمت</a:t>
            </a:r>
            <a:r>
              <a:rPr lang="ar-JO" sz="3200" b="1" dirty="0">
                <a:solidFill>
                  <a:srgbClr val="FFFFFF"/>
                </a:solidFill>
                <a:latin typeface="Arial" charset="0"/>
              </a:rPr>
              <a:t> ثلاث مرات </a:t>
            </a:r>
            <a:r>
              <a:rPr lang="ar-JO" sz="3200" b="1" dirty="0">
                <a:solidFill>
                  <a:srgbClr val="FFFF00"/>
                </a:solidFill>
                <a:latin typeface="Arial" charset="0"/>
              </a:rPr>
              <a:t>انكسرت بي السفينة </a:t>
            </a:r>
            <a:r>
              <a:rPr lang="ar-JO" sz="3200" b="1" dirty="0">
                <a:solidFill>
                  <a:srgbClr val="FFFFFF"/>
                </a:solidFill>
                <a:latin typeface="Arial" charset="0"/>
              </a:rPr>
              <a:t>ليلاً و نهاراً قضيت </a:t>
            </a:r>
            <a:r>
              <a:rPr lang="ar-JO" sz="3200" b="1" dirty="0">
                <a:solidFill>
                  <a:srgbClr val="FFFF00"/>
                </a:solidFill>
                <a:latin typeface="Arial" charset="0"/>
              </a:rPr>
              <a:t>في العمق </a:t>
            </a:r>
            <a:r>
              <a:rPr lang="ar-JO" sz="3200" b="1" dirty="0">
                <a:latin typeface="Arial" charset="0"/>
              </a:rPr>
              <a:t>26</a:t>
            </a:r>
            <a:r>
              <a:rPr lang="ar-JO" sz="3200" b="1" dirty="0">
                <a:solidFill>
                  <a:srgbClr val="FFFF00"/>
                </a:solidFill>
                <a:latin typeface="Arial" charset="0"/>
              </a:rPr>
              <a:t> بأسفار </a:t>
            </a:r>
            <a:r>
              <a:rPr lang="ar-JO" sz="3200" b="1" dirty="0">
                <a:latin typeface="Arial" charset="0"/>
              </a:rPr>
              <a:t>مراراً كثيرة بأخطار </a:t>
            </a:r>
            <a:r>
              <a:rPr lang="ar-JO" sz="3200" b="1" dirty="0">
                <a:solidFill>
                  <a:srgbClr val="FFFF00"/>
                </a:solidFill>
                <a:latin typeface="Arial" charset="0"/>
              </a:rPr>
              <a:t>سيول </a:t>
            </a:r>
            <a:r>
              <a:rPr lang="ar-JO" sz="3200" b="1" dirty="0">
                <a:latin typeface="Arial" charset="0"/>
              </a:rPr>
              <a:t>بأخطار</a:t>
            </a:r>
            <a:r>
              <a:rPr lang="ar-JO" sz="3200" b="1" dirty="0">
                <a:solidFill>
                  <a:srgbClr val="FFFF00"/>
                </a:solidFill>
                <a:latin typeface="Arial" charset="0"/>
              </a:rPr>
              <a:t> لصوص </a:t>
            </a:r>
            <a:r>
              <a:rPr lang="ar-JO" sz="3200" b="1" dirty="0">
                <a:latin typeface="Arial" charset="0"/>
              </a:rPr>
              <a:t>بأخطار من  </a:t>
            </a:r>
            <a:endParaRPr kumimoji="0" lang="en-US" sz="3200" b="0" i="0" u="none" strike="noStrike" kern="1200" cap="none" spc="0" normalizeH="0" baseline="0" noProof="0" dirty="0">
              <a:ln>
                <a:noFill/>
              </a:ln>
              <a:effectLst/>
              <a:uLnTx/>
              <a:uFillTx/>
              <a:latin typeface="Arial" charset="0"/>
              <a:ea typeface="ＭＳ Ｐゴシック" charset="0"/>
            </a:endParaRPr>
          </a:p>
        </p:txBody>
      </p:sp>
    </p:spTree>
    <p:extLst>
      <p:ext uri="{BB962C8B-B14F-4D97-AF65-F5344CB8AC3E}">
        <p14:creationId xmlns:p14="http://schemas.microsoft.com/office/powerpoint/2010/main" val="3050558602"/>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ar-JO" sz="7200" dirty="0">
                <a:solidFill>
                  <a:schemeClr val="bg1"/>
                </a:solidFill>
                <a:effectLst>
                  <a:outerShdw blurRad="38100" dist="38100" dir="2700000" algn="tl">
                    <a:srgbClr val="808080"/>
                  </a:outerShdw>
                </a:effectLst>
                <a:latin typeface="Arial" charset="0"/>
                <a:ea typeface="Osaka" charset="0"/>
                <a:cs typeface="Osaka" charset="0"/>
              </a:rPr>
              <a:t>كيف كانت </a:t>
            </a:r>
            <a:br>
              <a:rPr lang="ar-JO" sz="7200" dirty="0">
                <a:solidFill>
                  <a:schemeClr val="bg1"/>
                </a:solidFill>
                <a:effectLst>
                  <a:outerShdw blurRad="38100" dist="38100" dir="2700000" algn="tl">
                    <a:srgbClr val="808080"/>
                  </a:outerShdw>
                </a:effectLst>
                <a:latin typeface="Arial" charset="0"/>
                <a:ea typeface="Osaka" charset="0"/>
                <a:cs typeface="Osaka" charset="0"/>
              </a:rPr>
            </a:br>
            <a:r>
              <a:rPr lang="ar-JO" sz="7200" dirty="0">
                <a:solidFill>
                  <a:schemeClr val="bg1"/>
                </a:solidFill>
                <a:effectLst>
                  <a:outerShdw blurRad="38100" dist="38100" dir="2700000" algn="tl">
                    <a:srgbClr val="808080"/>
                  </a:outerShdw>
                </a:effectLst>
                <a:latin typeface="Arial" charset="0"/>
                <a:ea typeface="Osaka" charset="0"/>
                <a:cs typeface="Osaka" charset="0"/>
              </a:rPr>
              <a:t>؟</a:t>
            </a:r>
            <a:r>
              <a:rPr lang="en-US" sz="7200" dirty="0">
                <a:solidFill>
                  <a:schemeClr val="bg1"/>
                </a:solidFill>
                <a:effectLst>
                  <a:outerShdw blurRad="38100" dist="38100" dir="2700000" algn="tl">
                    <a:srgbClr val="808080"/>
                  </a:outerShdw>
                </a:effectLst>
                <a:latin typeface="Arial" charset="0"/>
                <a:ea typeface="Osaka" charset="0"/>
                <a:cs typeface="Osaka" charset="0"/>
              </a:rPr>
              <a:t> </a:t>
            </a:r>
            <a:r>
              <a:rPr lang="ar-JO" sz="7200" dirty="0">
                <a:solidFill>
                  <a:schemeClr val="bg1"/>
                </a:solidFill>
                <a:effectLst>
                  <a:outerShdw blurRad="38100" dist="38100" dir="2700000" algn="tl">
                    <a:srgbClr val="808080"/>
                  </a:outerShdw>
                </a:effectLst>
                <a:latin typeface="Arial" charset="0"/>
                <a:ea typeface="Osaka" charset="0"/>
                <a:cs typeface="Osaka" charset="0"/>
              </a:rPr>
              <a:t> الكنيسة الأولى </a:t>
            </a:r>
            <a:r>
              <a:rPr lang="ar-JO" sz="7200" dirty="0">
                <a:solidFill>
                  <a:srgbClr val="FFFF00"/>
                </a:solidFill>
                <a:effectLst>
                  <a:outerShdw blurRad="38100" dist="38100" dir="2700000" algn="tl">
                    <a:srgbClr val="808080"/>
                  </a:outerShdw>
                </a:effectLst>
                <a:latin typeface="Arial" charset="0"/>
                <a:ea typeface="Osaka" charset="0"/>
                <a:cs typeface="Osaka" charset="0"/>
              </a:rPr>
              <a:t>حقاً</a:t>
            </a:r>
            <a:endParaRPr lang="en-US" dirty="0">
              <a:solidFill>
                <a:srgbClr val="FFFF00"/>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00"/>
            <a:ext cx="2717800" cy="1084263"/>
          </a:xfrm>
          <a:prstGeom prst="rect">
            <a:avLst/>
          </a:prstGeom>
        </p:spPr>
        <p:txBody>
          <a:bodyPr wrap="none" fromWordArt="1">
            <a:prstTxWarp prst="textCurveUp">
              <a:avLst>
                <a:gd name="adj" fmla="val 40356"/>
              </a:avLst>
            </a:prstTxWarp>
          </a:bodyPr>
          <a:lstStyle/>
          <a:p>
            <a:r>
              <a:rPr lang="ar-JO"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الطلاق (7)</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7" name="WordArt 5" descr="Narrow vertical"/>
          <p:cNvSpPr>
            <a:spLocks noChangeArrowheads="1" noChangeShapeType="1" noTextEdit="1"/>
          </p:cNvSpPr>
          <p:nvPr/>
        </p:nvSpPr>
        <p:spPr bwMode="auto">
          <a:xfrm rot="1373878">
            <a:off x="457200" y="4953000"/>
            <a:ext cx="2717800" cy="1084263"/>
          </a:xfrm>
          <a:prstGeom prst="rect">
            <a:avLst/>
          </a:prstGeom>
        </p:spPr>
        <p:txBody>
          <a:bodyPr wrap="none" fromWordArt="1">
            <a:prstTxWarp prst="textCurveUp">
              <a:avLst>
                <a:gd name="adj" fmla="val 40356"/>
              </a:avLst>
            </a:prstTxWarp>
          </a:bodyPr>
          <a:lstStyle/>
          <a:p>
            <a:r>
              <a:rPr lang="ar-JO"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الوثنية (8-10)</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8" name="WordArt 6" descr="Narrow vertical"/>
          <p:cNvSpPr>
            <a:spLocks noChangeArrowheads="1" noChangeShapeType="1" noTextEdit="1"/>
          </p:cNvSpPr>
          <p:nvPr/>
        </p:nvSpPr>
        <p:spPr bwMode="auto">
          <a:xfrm rot="1373878">
            <a:off x="6096000" y="457200"/>
            <a:ext cx="2717800" cy="1084263"/>
          </a:xfrm>
          <a:prstGeom prst="rect">
            <a:avLst/>
          </a:prstGeom>
        </p:spPr>
        <p:txBody>
          <a:bodyPr wrap="none" fromWordArt="1">
            <a:prstTxWarp prst="textCurveUp">
              <a:avLst>
                <a:gd name="adj" fmla="val 40356"/>
              </a:avLst>
            </a:prstTxWarp>
          </a:bodyPr>
          <a:lstStyle/>
          <a:p>
            <a:r>
              <a:rPr lang="ar-JO"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المواهب (12-14)</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00"/>
            <a:ext cx="2717800" cy="1084263"/>
          </a:xfrm>
          <a:prstGeom prst="rect">
            <a:avLst/>
          </a:prstGeom>
        </p:spPr>
        <p:txBody>
          <a:bodyPr wrap="none" fromWordArt="1">
            <a:prstTxWarp prst="textCurveUp">
              <a:avLst>
                <a:gd name="adj" fmla="val 40356"/>
              </a:avLst>
            </a:prstTxWarp>
          </a:bodyPr>
          <a:lstStyle/>
          <a:p>
            <a:r>
              <a:rPr lang="ar-JO"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سفاح القربى (5)</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182280" name="Text Box 8"/>
          <p:cNvSpPr txBox="1">
            <a:spLocks noChangeArrowheads="1"/>
          </p:cNvSpPr>
          <p:nvPr/>
        </p:nvSpPr>
        <p:spPr bwMode="auto">
          <a:xfrm>
            <a:off x="2590800" y="4572000"/>
            <a:ext cx="3124208" cy="7694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ar-JO" sz="4400" dirty="0">
                <a:solidFill>
                  <a:schemeClr val="bg1"/>
                </a:solidFill>
                <a:ea typeface="Osaka" charset="0"/>
                <a:cs typeface="Osaka" charset="0"/>
              </a:rPr>
              <a:t>1 كورنثوس</a:t>
            </a:r>
            <a:endParaRPr lang="en-US" sz="4400" dirty="0">
              <a:solidFill>
                <a:schemeClr val="bg1"/>
              </a:solidFill>
              <a:ea typeface="Osaka" charset="0"/>
              <a:cs typeface="Osaka" charset="0"/>
            </a:endParaRPr>
          </a:p>
        </p:txBody>
      </p:sp>
    </p:spTree>
    <p:extLst>
      <p:ext uri="{BB962C8B-B14F-4D97-AF65-F5344CB8AC3E}">
        <p14:creationId xmlns:p14="http://schemas.microsoft.com/office/powerpoint/2010/main" val="3910026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ar-JO" dirty="0">
                <a:cs typeface="+mj-cs"/>
              </a:rPr>
              <a:t>تضحيات بولس</a:t>
            </a:r>
            <a:endParaRPr lang="en-US" dirty="0">
              <a:cs typeface="+mj-cs"/>
            </a:endParaRP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2" name="Text Box 5"/>
          <p:cNvSpPr txBox="1">
            <a:spLocks noChangeArrowheads="1"/>
          </p:cNvSpPr>
          <p:nvPr/>
        </p:nvSpPr>
        <p:spPr bwMode="auto">
          <a:xfrm>
            <a:off x="152400" y="1143000"/>
            <a:ext cx="8915400" cy="25545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00"/>
                </a:solidFill>
                <a:latin typeface="Arial" charset="0"/>
              </a:rPr>
              <a:t>جنسي</a:t>
            </a:r>
            <a:r>
              <a:rPr lang="ar-JO" sz="3200" b="1" dirty="0">
                <a:solidFill>
                  <a:srgbClr val="FFFFFF"/>
                </a:solidFill>
                <a:latin typeface="Arial" charset="0"/>
              </a:rPr>
              <a:t> بأخطار من </a:t>
            </a:r>
            <a:r>
              <a:rPr lang="ar-JO" sz="3200" b="1" dirty="0">
                <a:solidFill>
                  <a:srgbClr val="FFFF00"/>
                </a:solidFill>
                <a:latin typeface="Arial" charset="0"/>
              </a:rPr>
              <a:t>الأمم</a:t>
            </a:r>
            <a:r>
              <a:rPr lang="ar-JO" sz="3200" b="1" dirty="0">
                <a:solidFill>
                  <a:srgbClr val="FFFFFF"/>
                </a:solidFill>
                <a:latin typeface="Arial" charset="0"/>
              </a:rPr>
              <a:t> بأخطار في </a:t>
            </a:r>
            <a:r>
              <a:rPr lang="ar-JO" sz="3200" b="1" dirty="0">
                <a:solidFill>
                  <a:srgbClr val="FFFF00"/>
                </a:solidFill>
                <a:latin typeface="Arial" charset="0"/>
              </a:rPr>
              <a:t>المدينة</a:t>
            </a:r>
            <a:r>
              <a:rPr lang="ar-JO" sz="3200" b="1" dirty="0">
                <a:solidFill>
                  <a:srgbClr val="FFFFFF"/>
                </a:solidFill>
                <a:latin typeface="Arial" charset="0"/>
              </a:rPr>
              <a:t> بأخطار في </a:t>
            </a:r>
            <a:r>
              <a:rPr lang="ar-JO" sz="3200" b="1" dirty="0">
                <a:solidFill>
                  <a:srgbClr val="FFFF00"/>
                </a:solidFill>
                <a:latin typeface="Arial" charset="0"/>
              </a:rPr>
              <a:t>البرية</a:t>
            </a:r>
            <a:r>
              <a:rPr lang="ar-JO" sz="3200" b="1" dirty="0">
                <a:solidFill>
                  <a:srgbClr val="FFFFFF"/>
                </a:solidFill>
                <a:latin typeface="Arial" charset="0"/>
              </a:rPr>
              <a:t> بأخطار في </a:t>
            </a:r>
            <a:r>
              <a:rPr lang="ar-JO" sz="3200" b="1" dirty="0">
                <a:solidFill>
                  <a:srgbClr val="FFFF00"/>
                </a:solidFill>
                <a:latin typeface="Arial" charset="0"/>
              </a:rPr>
              <a:t>البحر</a:t>
            </a:r>
            <a:r>
              <a:rPr lang="ar-JO" sz="3200" b="1" dirty="0">
                <a:solidFill>
                  <a:srgbClr val="FFFFFF"/>
                </a:solidFill>
                <a:latin typeface="Arial" charset="0"/>
              </a:rPr>
              <a:t> بأخطار من </a:t>
            </a:r>
            <a:r>
              <a:rPr lang="ar-JO" sz="3200" b="1" dirty="0">
                <a:solidFill>
                  <a:srgbClr val="FFFF00"/>
                </a:solidFill>
                <a:latin typeface="Arial" charset="0"/>
              </a:rPr>
              <a:t>إخوة كذبة </a:t>
            </a:r>
            <a:r>
              <a:rPr lang="ar-JO" sz="3200" b="1" dirty="0">
                <a:solidFill>
                  <a:srgbClr val="FFFFFF"/>
                </a:solidFill>
                <a:latin typeface="Arial" charset="0"/>
              </a:rPr>
              <a:t>27 في تعب و كد في </a:t>
            </a:r>
            <a:r>
              <a:rPr lang="ar-JO" sz="3200" b="1" dirty="0">
                <a:solidFill>
                  <a:srgbClr val="FFFF00"/>
                </a:solidFill>
                <a:latin typeface="Arial" charset="0"/>
              </a:rPr>
              <a:t>أسهار</a:t>
            </a:r>
            <a:r>
              <a:rPr lang="ar-JO" sz="3200" b="1" dirty="0">
                <a:solidFill>
                  <a:srgbClr val="FFFFFF"/>
                </a:solidFill>
                <a:latin typeface="Arial" charset="0"/>
              </a:rPr>
              <a:t> مراراً كثيرة في </a:t>
            </a:r>
            <a:r>
              <a:rPr lang="ar-JO" sz="3200" b="1" dirty="0">
                <a:solidFill>
                  <a:srgbClr val="FFFF00"/>
                </a:solidFill>
                <a:latin typeface="Arial" charset="0"/>
              </a:rPr>
              <a:t>جوع</a:t>
            </a:r>
            <a:r>
              <a:rPr lang="ar-JO" sz="3200" b="1" dirty="0">
                <a:solidFill>
                  <a:srgbClr val="FFFFFF"/>
                </a:solidFill>
                <a:latin typeface="Arial" charset="0"/>
              </a:rPr>
              <a:t> و عطش في أصوام مراراً كثيرة في </a:t>
            </a:r>
            <a:r>
              <a:rPr lang="ar-JO" sz="3200" b="1" dirty="0">
                <a:solidFill>
                  <a:srgbClr val="FFFF00"/>
                </a:solidFill>
                <a:latin typeface="Arial" charset="0"/>
              </a:rPr>
              <a:t>برد و عري </a:t>
            </a:r>
            <a:r>
              <a:rPr lang="ar-JO" sz="3200" b="1" dirty="0">
                <a:solidFill>
                  <a:srgbClr val="FFFFFF"/>
                </a:solidFill>
                <a:latin typeface="Arial" charset="0"/>
              </a:rPr>
              <a:t>28 عدا ما هو دون ذلك التراكم علي كل يوم </a:t>
            </a:r>
            <a:r>
              <a:rPr lang="ar-JO" sz="3200" b="1" dirty="0">
                <a:solidFill>
                  <a:srgbClr val="FFFF00"/>
                </a:solidFill>
                <a:latin typeface="Arial" charset="0"/>
              </a:rPr>
              <a:t>الإهتمام بجميع الكنائس </a:t>
            </a:r>
            <a:endParaRPr kumimoji="0" lang="en-US" sz="3200" b="0" i="0" u="none" strike="noStrike" kern="1200" cap="none" spc="0" normalizeH="0" baseline="0" noProof="0" dirty="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1713109136"/>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9053723"/>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099175"/>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rPr>
              <a:t>1 إنه لا يوافقني أن أفتخر فإني آتي إلى مناظر الرب و إعلاناته</a:t>
            </a:r>
            <a:br>
              <a:rPr lang="ar-JO"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 2 أعرف إنساناً في المسيح قبل أربع عشرة سنة أفي الجسد لست أعلم أم خارج الجسد لست أعلم الله يعلم اختطف هذا إلى السماء الثالثة 3 و أعرف هذا الإنسان أفي الجسد أم خارج الجسد لست أعلم الله يعلم 4 أنه اختطف إلى الفردوس و سمع كلمات لا ينطق بها و لا يسوغ لإنسان أن يتكلم بها </a:t>
            </a:r>
            <a:br>
              <a:rPr lang="ar-JO"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(2 كورنثوس 12: 1-4)</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9549237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p:nvPr>
        </p:nvSpPr>
        <p:spPr/>
        <p:txBody>
          <a:bodyPr/>
          <a:lstStyle/>
          <a:p>
            <a:pPr eaLnBrk="1" hangingPunct="1"/>
            <a:endParaRPr lang="en-US">
              <a:latin typeface="Arial" charset="0"/>
            </a:endParaRPr>
          </a:p>
        </p:txBody>
      </p:sp>
      <p:pic>
        <p:nvPicPr>
          <p:cNvPr id="368642" name="Picture 3" descr="bv3005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pic>
        <p:nvPicPr>
          <p:cNvPr id="80900" name="Picture 4" descr="MCj033178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3200400"/>
            <a:ext cx="1752600" cy="270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1" name="Rectangle 5"/>
          <p:cNvSpPr>
            <a:spLocks noChangeArrowheads="1"/>
          </p:cNvSpPr>
          <p:nvPr/>
        </p:nvSpPr>
        <p:spPr bwMode="auto">
          <a:xfrm>
            <a:off x="6324600" y="1826132"/>
            <a:ext cx="205537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ar-JO" sz="3200" b="1" dirty="0">
                <a:solidFill>
                  <a:srgbClr val="FFFF00"/>
                </a:solidFill>
                <a:latin typeface="Arial" charset="0"/>
                <a:cs typeface="Arial" charset="0"/>
              </a:rPr>
              <a:t>2 كو 12: 7)</a:t>
            </a:r>
            <a:endParaRPr lang="en-US" sz="3200" dirty="0">
              <a:solidFill>
                <a:srgbClr val="FFFF00"/>
              </a:solidFill>
              <a:latin typeface="Arial" charset="0"/>
              <a:cs typeface="Arial" charset="0"/>
            </a:endParaRPr>
          </a:p>
        </p:txBody>
      </p:sp>
      <p:pic>
        <p:nvPicPr>
          <p:cNvPr id="80902" name="Picture 6" descr="MCj0275260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1828800"/>
            <a:ext cx="2922588" cy="417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3" name="Picture 7" descr="MCj0294212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94425" y="3429000"/>
            <a:ext cx="241935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4" name="WordArt 8"/>
          <p:cNvSpPr>
            <a:spLocks noChangeArrowheads="1" noChangeShapeType="1" noTextEdit="1"/>
          </p:cNvSpPr>
          <p:nvPr/>
        </p:nvSpPr>
        <p:spPr bwMode="auto">
          <a:xfrm>
            <a:off x="609600" y="457200"/>
            <a:ext cx="6705600" cy="1143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spc="720" dirty="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شوكة في الجسد</a:t>
            </a:r>
            <a:endParaRPr lang="en-US" sz="3600" kern="10" spc="720" dirty="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0904"/>
                                        </p:tgtEl>
                                        <p:attrNameLst>
                                          <p:attrName>style.visibility</p:attrName>
                                        </p:attrNameLst>
                                      </p:cBhvr>
                                      <p:to>
                                        <p:strVal val="visible"/>
                                      </p:to>
                                    </p:set>
                                    <p:anim calcmode="lin" valueType="num">
                                      <p:cBhvr>
                                        <p:cTn id="7" dur="1000" fill="hold"/>
                                        <p:tgtEl>
                                          <p:spTgt spid="80904"/>
                                        </p:tgtEl>
                                        <p:attrNameLst>
                                          <p:attrName>ppt_w</p:attrName>
                                        </p:attrNameLst>
                                      </p:cBhvr>
                                      <p:tavLst>
                                        <p:tav tm="0">
                                          <p:val>
                                            <p:strVal val="#ppt_w*0.70"/>
                                          </p:val>
                                        </p:tav>
                                        <p:tav tm="100000">
                                          <p:val>
                                            <p:strVal val="#ppt_w"/>
                                          </p:val>
                                        </p:tav>
                                      </p:tavLst>
                                    </p:anim>
                                    <p:anim calcmode="lin" valueType="num">
                                      <p:cBhvr>
                                        <p:cTn id="8" dur="1000" fill="hold"/>
                                        <p:tgtEl>
                                          <p:spTgt spid="80904"/>
                                        </p:tgtEl>
                                        <p:attrNameLst>
                                          <p:attrName>ppt_h</p:attrName>
                                        </p:attrNameLst>
                                      </p:cBhvr>
                                      <p:tavLst>
                                        <p:tav tm="0">
                                          <p:val>
                                            <p:strVal val="#ppt_h"/>
                                          </p:val>
                                        </p:tav>
                                        <p:tav tm="100000">
                                          <p:val>
                                            <p:strVal val="#ppt_h"/>
                                          </p:val>
                                        </p:tav>
                                      </p:tavLst>
                                    </p:anim>
                                    <p:animEffect transition="in" filter="fade">
                                      <p:cBhvr>
                                        <p:cTn id="9" dur="1000"/>
                                        <p:tgtEl>
                                          <p:spTgt spid="80904"/>
                                        </p:tgtEl>
                                      </p:cBhvr>
                                    </p:animEffect>
                                  </p:childTnLst>
                                </p:cTn>
                              </p:par>
                            </p:childTnLst>
                          </p:cTn>
                        </p:par>
                        <p:par>
                          <p:cTn id="10" fill="hold" nodeType="afterGroup">
                            <p:stCondLst>
                              <p:cond delay="10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80901"/>
                                        </p:tgtEl>
                                        <p:attrNameLst>
                                          <p:attrName>style.visibility</p:attrName>
                                        </p:attrNameLst>
                                      </p:cBhvr>
                                      <p:to>
                                        <p:strVal val="visible"/>
                                      </p:to>
                                    </p:set>
                                    <p:animEffect transition="in" filter="fade">
                                      <p:cBhvr>
                                        <p:cTn id="13" dur="2000"/>
                                        <p:tgtEl>
                                          <p:spTgt spid="80901"/>
                                        </p:tgtEl>
                                      </p:cBhvr>
                                    </p:animEffect>
                                    <p:anim calcmode="lin" valueType="num">
                                      <p:cBhvr>
                                        <p:cTn id="14" dur="2000" fill="hold"/>
                                        <p:tgtEl>
                                          <p:spTgt spid="80901"/>
                                        </p:tgtEl>
                                        <p:attrNameLst>
                                          <p:attrName>ppt_w</p:attrName>
                                        </p:attrNameLst>
                                      </p:cBhvr>
                                      <p:tavLst>
                                        <p:tav tm="0" fmla="#ppt_w*sin(2.5*pi*$)">
                                          <p:val>
                                            <p:fltVal val="0"/>
                                          </p:val>
                                        </p:tav>
                                        <p:tav tm="100000">
                                          <p:val>
                                            <p:fltVal val="1"/>
                                          </p:val>
                                        </p:tav>
                                      </p:tavLst>
                                    </p:anim>
                                    <p:anim calcmode="lin" valueType="num">
                                      <p:cBhvr>
                                        <p:cTn id="15" dur="2000" fill="hold"/>
                                        <p:tgtEl>
                                          <p:spTgt spid="80901"/>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4400"/>
                            </p:stCondLst>
                            <p:childTnLst>
                              <p:par>
                                <p:cTn id="17" presetID="50" presetClass="entr" presetSubtype="0" decel="100000" fill="hold" nodeType="afterEffect">
                                  <p:stCondLst>
                                    <p:cond delay="0"/>
                                  </p:stCondLst>
                                  <p:childTnLst>
                                    <p:set>
                                      <p:cBhvr>
                                        <p:cTn id="18" dur="1" fill="hold">
                                          <p:stCondLst>
                                            <p:cond delay="0"/>
                                          </p:stCondLst>
                                        </p:cTn>
                                        <p:tgtEl>
                                          <p:spTgt spid="80902"/>
                                        </p:tgtEl>
                                        <p:attrNameLst>
                                          <p:attrName>style.visibility</p:attrName>
                                        </p:attrNameLst>
                                      </p:cBhvr>
                                      <p:to>
                                        <p:strVal val="visible"/>
                                      </p:to>
                                    </p:set>
                                    <p:anim calcmode="lin" valueType="num">
                                      <p:cBhvr>
                                        <p:cTn id="19" dur="1000" fill="hold"/>
                                        <p:tgtEl>
                                          <p:spTgt spid="80902"/>
                                        </p:tgtEl>
                                        <p:attrNameLst>
                                          <p:attrName>ppt_w</p:attrName>
                                        </p:attrNameLst>
                                      </p:cBhvr>
                                      <p:tavLst>
                                        <p:tav tm="0">
                                          <p:val>
                                            <p:strVal val="#ppt_w+.3"/>
                                          </p:val>
                                        </p:tav>
                                        <p:tav tm="100000">
                                          <p:val>
                                            <p:strVal val="#ppt_w"/>
                                          </p:val>
                                        </p:tav>
                                      </p:tavLst>
                                    </p:anim>
                                    <p:anim calcmode="lin" valueType="num">
                                      <p:cBhvr>
                                        <p:cTn id="20" dur="1000" fill="hold"/>
                                        <p:tgtEl>
                                          <p:spTgt spid="80902"/>
                                        </p:tgtEl>
                                        <p:attrNameLst>
                                          <p:attrName>ppt_h</p:attrName>
                                        </p:attrNameLst>
                                      </p:cBhvr>
                                      <p:tavLst>
                                        <p:tav tm="0">
                                          <p:val>
                                            <p:strVal val="#ppt_h"/>
                                          </p:val>
                                        </p:tav>
                                        <p:tav tm="100000">
                                          <p:val>
                                            <p:strVal val="#ppt_h"/>
                                          </p:val>
                                        </p:tav>
                                      </p:tavLst>
                                    </p:anim>
                                    <p:animEffect transition="in" filter="fade">
                                      <p:cBhvr>
                                        <p:cTn id="21" dur="1000"/>
                                        <p:tgtEl>
                                          <p:spTgt spid="8090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0900"/>
                                        </p:tgtEl>
                                        <p:attrNameLst>
                                          <p:attrName>style.visibility</p:attrName>
                                        </p:attrNameLst>
                                      </p:cBhvr>
                                      <p:to>
                                        <p:strVal val="visible"/>
                                      </p:to>
                                    </p:set>
                                    <p:anim calcmode="lin" valueType="num">
                                      <p:cBhvr>
                                        <p:cTn id="24" dur="1000" fill="hold"/>
                                        <p:tgtEl>
                                          <p:spTgt spid="80900"/>
                                        </p:tgtEl>
                                        <p:attrNameLst>
                                          <p:attrName>ppt_w</p:attrName>
                                        </p:attrNameLst>
                                      </p:cBhvr>
                                      <p:tavLst>
                                        <p:tav tm="0">
                                          <p:val>
                                            <p:strVal val="#ppt_w+.3"/>
                                          </p:val>
                                        </p:tav>
                                        <p:tav tm="100000">
                                          <p:val>
                                            <p:strVal val="#ppt_w"/>
                                          </p:val>
                                        </p:tav>
                                      </p:tavLst>
                                    </p:anim>
                                    <p:anim calcmode="lin" valueType="num">
                                      <p:cBhvr>
                                        <p:cTn id="25" dur="1000" fill="hold"/>
                                        <p:tgtEl>
                                          <p:spTgt spid="80900"/>
                                        </p:tgtEl>
                                        <p:attrNameLst>
                                          <p:attrName>ppt_h</p:attrName>
                                        </p:attrNameLst>
                                      </p:cBhvr>
                                      <p:tavLst>
                                        <p:tav tm="0">
                                          <p:val>
                                            <p:strVal val="#ppt_h"/>
                                          </p:val>
                                        </p:tav>
                                        <p:tav tm="100000">
                                          <p:val>
                                            <p:strVal val="#ppt_h"/>
                                          </p:val>
                                        </p:tav>
                                      </p:tavLst>
                                    </p:anim>
                                    <p:animEffect transition="in" filter="fade">
                                      <p:cBhvr>
                                        <p:cTn id="26" dur="1000"/>
                                        <p:tgtEl>
                                          <p:spTgt spid="80900"/>
                                        </p:tgtEl>
                                      </p:cBhvr>
                                    </p:animEffect>
                                  </p:childTnLst>
                                </p:cTn>
                              </p:par>
                            </p:childTnLst>
                          </p:cTn>
                        </p:par>
                        <p:par>
                          <p:cTn id="27" fill="hold" nodeType="afterGroup">
                            <p:stCondLst>
                              <p:cond delay="5400"/>
                            </p:stCondLst>
                            <p:childTnLst>
                              <p:par>
                                <p:cTn id="28" presetID="10" presetClass="entr" presetSubtype="0" fill="hold" nodeType="afterEffect">
                                  <p:stCondLst>
                                    <p:cond delay="0"/>
                                  </p:stCondLst>
                                  <p:childTnLst>
                                    <p:set>
                                      <p:cBhvr>
                                        <p:cTn id="29" dur="1" fill="hold">
                                          <p:stCondLst>
                                            <p:cond delay="0"/>
                                          </p:stCondLst>
                                        </p:cTn>
                                        <p:tgtEl>
                                          <p:spTgt spid="80903"/>
                                        </p:tgtEl>
                                        <p:attrNameLst>
                                          <p:attrName>style.visibility</p:attrName>
                                        </p:attrNameLst>
                                      </p:cBhvr>
                                      <p:to>
                                        <p:strVal val="visible"/>
                                      </p:to>
                                    </p:set>
                                    <p:animEffect transition="in" filter="fade">
                                      <p:cBhvr>
                                        <p:cTn id="30" dur="2000"/>
                                        <p:tgtEl>
                                          <p:spTgt spid="80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P spid="8090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title"/>
          </p:nvPr>
        </p:nvSpPr>
        <p:spPr/>
        <p:txBody>
          <a:bodyPr/>
          <a:lstStyle/>
          <a:p>
            <a:pPr eaLnBrk="1" hangingPunct="1"/>
            <a:endParaRPr lang="en-US">
              <a:latin typeface="Arial" charset="0"/>
            </a:endParaRPr>
          </a:p>
        </p:txBody>
      </p:sp>
      <p:pic>
        <p:nvPicPr>
          <p:cNvPr id="369666" name="Picture 3" descr="bv3001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369667" name="WordArt 4"/>
          <p:cNvSpPr>
            <a:spLocks noChangeArrowheads="1" noChangeShapeType="1" noTextEdit="1"/>
          </p:cNvSpPr>
          <p:nvPr/>
        </p:nvSpPr>
        <p:spPr bwMode="auto">
          <a:xfrm>
            <a:off x="609600" y="457200"/>
            <a:ext cx="6705600" cy="1143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spc="720" dirty="0">
                <a:gradFill rotWithShape="1">
                  <a:gsLst>
                    <a:gs pos="0">
                      <a:srgbClr val="FF0000"/>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شوكة في الجسد</a:t>
            </a:r>
            <a:endParaRPr lang="en-US" sz="3600" kern="10" spc="720" dirty="0">
              <a:gradFill rotWithShape="1">
                <a:gsLst>
                  <a:gs pos="0">
                    <a:srgbClr val="FF0000"/>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endParaRPr>
          </a:p>
        </p:txBody>
      </p:sp>
      <p:sp>
        <p:nvSpPr>
          <p:cNvPr id="81925" name="Text Box 5"/>
          <p:cNvSpPr txBox="1">
            <a:spLocks noChangeArrowheads="1"/>
          </p:cNvSpPr>
          <p:nvPr/>
        </p:nvSpPr>
        <p:spPr bwMode="auto">
          <a:xfrm>
            <a:off x="838200" y="2133600"/>
            <a:ext cx="7620000" cy="132397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buFontTx/>
              <a:buChar char="•"/>
            </a:pPr>
            <a:r>
              <a:rPr lang="en-US" sz="3200" b="1" i="1" dirty="0">
                <a:solidFill>
                  <a:srgbClr val="FF0000"/>
                </a:solidFill>
                <a:latin typeface="Georgia" charset="0"/>
                <a:cs typeface="Arial" charset="0"/>
              </a:rPr>
              <a:t> </a:t>
            </a:r>
            <a:r>
              <a:rPr lang="ar-JO" sz="3200" b="1" i="1" dirty="0">
                <a:solidFill>
                  <a:srgbClr val="FF0000"/>
                </a:solidFill>
                <a:latin typeface="Georgia" charset="0"/>
                <a:cs typeface="Arial" charset="0"/>
              </a:rPr>
              <a:t>معنى الشوكة</a:t>
            </a:r>
            <a:endParaRPr lang="en-US" sz="3200" b="1" i="1" dirty="0">
              <a:solidFill>
                <a:srgbClr val="FF0000"/>
              </a:solidFill>
              <a:latin typeface="Georgia" charset="0"/>
              <a:cs typeface="Arial" charset="0"/>
            </a:endParaRPr>
          </a:p>
          <a:p>
            <a:pPr algn="r" rtl="1" eaLnBrk="1" hangingPunct="1">
              <a:spcBef>
                <a:spcPct val="50000"/>
              </a:spcBef>
              <a:buFontTx/>
              <a:buChar char="•"/>
            </a:pPr>
            <a:r>
              <a:rPr lang="en-US" sz="3200" b="1" i="1" dirty="0">
                <a:solidFill>
                  <a:srgbClr val="FF0000"/>
                </a:solidFill>
                <a:latin typeface="Georgia" charset="0"/>
                <a:cs typeface="Arial" charset="0"/>
              </a:rPr>
              <a:t> </a:t>
            </a:r>
            <a:r>
              <a:rPr lang="ar-JO" sz="3200" b="1" i="1" dirty="0">
                <a:solidFill>
                  <a:srgbClr val="FF0000"/>
                </a:solidFill>
                <a:latin typeface="Georgia" charset="0"/>
                <a:cs typeface="Arial" charset="0"/>
              </a:rPr>
              <a:t>إلى ماذا تشير هذه الشوكة ؟</a:t>
            </a:r>
            <a:endParaRPr lang="en-US" sz="3200" b="1" i="1" dirty="0">
              <a:solidFill>
                <a:srgbClr val="FF0000"/>
              </a:solidFill>
              <a:latin typeface="Georgia" charset="0"/>
              <a:cs typeface="Arial" charset="0"/>
            </a:endParaRPr>
          </a:p>
        </p:txBody>
      </p:sp>
      <p:sp>
        <p:nvSpPr>
          <p:cNvPr id="81926" name="Rectangle 6"/>
          <p:cNvSpPr>
            <a:spLocks noChangeArrowheads="1"/>
          </p:cNvSpPr>
          <p:nvPr/>
        </p:nvSpPr>
        <p:spPr bwMode="auto">
          <a:xfrm>
            <a:off x="838200" y="3503613"/>
            <a:ext cx="5591188" cy="1373187"/>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spcBef>
                <a:spcPct val="50000"/>
              </a:spcBef>
            </a:pPr>
            <a:r>
              <a:rPr lang="en-US" sz="2800" b="1" i="1" dirty="0">
                <a:latin typeface="Arial" charset="0"/>
                <a:cs typeface="Arial" charset="0"/>
              </a:rPr>
              <a:t>	</a:t>
            </a:r>
            <a:r>
              <a:rPr lang="ar-JO" sz="2800" b="1" i="1" dirty="0">
                <a:solidFill>
                  <a:srgbClr val="FF0000"/>
                </a:solidFill>
                <a:latin typeface="Arial" charset="0"/>
                <a:cs typeface="Arial" charset="0"/>
              </a:rPr>
              <a:t>1. مضايقات روحية</a:t>
            </a:r>
            <a:br>
              <a:rPr lang="en-US" sz="2800" b="1" i="1" dirty="0">
                <a:solidFill>
                  <a:srgbClr val="FF0000"/>
                </a:solidFill>
                <a:latin typeface="Arial" charset="0"/>
                <a:cs typeface="Arial" charset="0"/>
              </a:rPr>
            </a:br>
            <a:r>
              <a:rPr lang="en-US" sz="2800" b="1" i="1" dirty="0">
                <a:solidFill>
                  <a:srgbClr val="FF0000"/>
                </a:solidFill>
                <a:latin typeface="Arial" charset="0"/>
                <a:cs typeface="Arial" charset="0"/>
              </a:rPr>
              <a:t>	</a:t>
            </a:r>
            <a:r>
              <a:rPr lang="ar-JO" sz="2800" b="1" i="1" dirty="0">
                <a:solidFill>
                  <a:srgbClr val="FF0000"/>
                </a:solidFill>
                <a:latin typeface="Arial" charset="0"/>
                <a:cs typeface="Arial" charset="0"/>
              </a:rPr>
              <a:t>2. اضطهاد</a:t>
            </a:r>
            <a:br>
              <a:rPr lang="en-US" sz="2800" b="1" i="1" dirty="0">
                <a:solidFill>
                  <a:srgbClr val="FF0000"/>
                </a:solidFill>
                <a:latin typeface="Arial" charset="0"/>
                <a:cs typeface="Arial" charset="0"/>
              </a:rPr>
            </a:br>
            <a:r>
              <a:rPr lang="en-US" sz="2800" b="1" i="1" dirty="0">
                <a:solidFill>
                  <a:srgbClr val="FF0000"/>
                </a:solidFill>
                <a:latin typeface="Arial" charset="0"/>
                <a:cs typeface="Arial" charset="0"/>
              </a:rPr>
              <a:t>	</a:t>
            </a:r>
            <a:r>
              <a:rPr lang="ar-JO" sz="2800" b="1" i="1" dirty="0">
                <a:solidFill>
                  <a:srgbClr val="FF0000"/>
                </a:solidFill>
                <a:latin typeface="Arial" charset="0"/>
                <a:cs typeface="Arial" charset="0"/>
              </a:rPr>
              <a:t>3. مرض جسدي</a:t>
            </a:r>
            <a:r>
              <a:rPr lang="en-US" sz="2800" dirty="0">
                <a:solidFill>
                  <a:srgbClr val="FF0000"/>
                </a:solidFill>
                <a:latin typeface="Arial" charset="0"/>
                <a:cs typeface="Arial" charset="0"/>
              </a:rPr>
              <a:t> </a:t>
            </a:r>
          </a:p>
        </p:txBody>
      </p:sp>
      <p:sp>
        <p:nvSpPr>
          <p:cNvPr id="81927" name="Text Box 7"/>
          <p:cNvSpPr txBox="1">
            <a:spLocks noChangeArrowheads="1"/>
          </p:cNvSpPr>
          <p:nvPr/>
        </p:nvSpPr>
        <p:spPr bwMode="auto">
          <a:xfrm>
            <a:off x="838200" y="4953000"/>
            <a:ext cx="7620000" cy="579438"/>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spcBef>
                <a:spcPct val="50000"/>
              </a:spcBef>
              <a:buFontTx/>
              <a:buChar char="•"/>
            </a:pPr>
            <a:r>
              <a:rPr lang="en-US" sz="3200" b="1" i="1" dirty="0">
                <a:solidFill>
                  <a:srgbClr val="FF0000"/>
                </a:solidFill>
                <a:latin typeface="Georgia" charset="0"/>
                <a:cs typeface="Arial" charset="0"/>
              </a:rPr>
              <a:t> </a:t>
            </a:r>
            <a:r>
              <a:rPr lang="ar-JO" sz="3200" b="1" i="1" dirty="0">
                <a:solidFill>
                  <a:srgbClr val="FF0000"/>
                </a:solidFill>
                <a:latin typeface="Georgia" charset="0"/>
                <a:cs typeface="Arial" charset="0"/>
              </a:rPr>
              <a:t>دروس من بولس</a:t>
            </a:r>
            <a:endParaRPr lang="en-US" sz="3200" b="1" i="1" dirty="0">
              <a:solidFill>
                <a:srgbClr val="FF0000"/>
              </a:solidFill>
              <a:latin typeface="Georgia" charset="0"/>
              <a:cs typeface="Arial" charset="0"/>
            </a:endParaRPr>
          </a:p>
        </p:txBody>
      </p:sp>
      <p:pic>
        <p:nvPicPr>
          <p:cNvPr id="369671" name="Picture 8" descr="MCj033178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3505200"/>
            <a:ext cx="1900238" cy="293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wd">
                                    <p:tmPct val="50000"/>
                                  </p:iterate>
                                  <p:childTnLst>
                                    <p:set>
                                      <p:cBhvr>
                                        <p:cTn id="6" dur="1" fill="hold">
                                          <p:stCondLst>
                                            <p:cond delay="0"/>
                                          </p:stCondLst>
                                        </p:cTn>
                                        <p:tgtEl>
                                          <p:spTgt spid="81925">
                                            <p:txEl>
                                              <p:pRg st="0" end="0"/>
                                            </p:txEl>
                                          </p:spTgt>
                                        </p:tgtEl>
                                        <p:attrNameLst>
                                          <p:attrName>style.visibility</p:attrName>
                                        </p:attrNameLst>
                                      </p:cBhvr>
                                      <p:to>
                                        <p:strVal val="visible"/>
                                      </p:to>
                                    </p:set>
                                    <p:anim calcmode="discrete" valueType="clr">
                                      <p:cBhvr override="childStyle">
                                        <p:cTn id="7" dur="1000"/>
                                        <p:tgtEl>
                                          <p:spTgt spid="81925">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8" dur="1000"/>
                                        <p:tgtEl>
                                          <p:spTgt spid="81925">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8192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wd">
                                    <p:tmPct val="50000"/>
                                  </p:iterate>
                                  <p:childTnLst>
                                    <p:set>
                                      <p:cBhvr>
                                        <p:cTn id="13" dur="1" fill="hold">
                                          <p:stCondLst>
                                            <p:cond delay="0"/>
                                          </p:stCondLst>
                                        </p:cTn>
                                        <p:tgtEl>
                                          <p:spTgt spid="81925">
                                            <p:txEl>
                                              <p:pRg st="1" end="1"/>
                                            </p:txEl>
                                          </p:spTgt>
                                        </p:tgtEl>
                                        <p:attrNameLst>
                                          <p:attrName>style.visibility</p:attrName>
                                        </p:attrNameLst>
                                      </p:cBhvr>
                                      <p:to>
                                        <p:strVal val="visible"/>
                                      </p:to>
                                    </p:set>
                                    <p:anim calcmode="discrete" valueType="clr">
                                      <p:cBhvr override="childStyle">
                                        <p:cTn id="14" dur="500"/>
                                        <p:tgtEl>
                                          <p:spTgt spid="81925">
                                            <p:txEl>
                                              <p:pRg st="1" end="1"/>
                                            </p:txEl>
                                          </p:spTgt>
                                        </p:tgtEl>
                                        <p:attrNameLst>
                                          <p:attrName>style.color</p:attrName>
                                        </p:attrNameLst>
                                      </p:cBhvr>
                                      <p:tavLst>
                                        <p:tav tm="0">
                                          <p:val>
                                            <p:clrVal>
                                              <a:srgbClr val="FF0000"/>
                                            </p:clrVal>
                                          </p:val>
                                        </p:tav>
                                        <p:tav tm="50000">
                                          <p:val>
                                            <p:clrVal>
                                              <a:srgbClr val="FFFF00"/>
                                            </p:clrVal>
                                          </p:val>
                                        </p:tav>
                                      </p:tavLst>
                                    </p:anim>
                                    <p:anim calcmode="discrete" valueType="clr">
                                      <p:cBhvr>
                                        <p:cTn id="15" dur="500"/>
                                        <p:tgtEl>
                                          <p:spTgt spid="8192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8192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81926">
                                            <p:txEl>
                                              <p:pRg st="0" end="0"/>
                                            </p:txEl>
                                          </p:spTgt>
                                        </p:tgtEl>
                                        <p:attrNameLst>
                                          <p:attrName>style.visibility</p:attrName>
                                        </p:attrNameLst>
                                      </p:cBhvr>
                                      <p:to>
                                        <p:strVal val="visible"/>
                                      </p:to>
                                    </p:set>
                                    <p:animEffect transition="in" filter="fade">
                                      <p:cBhvr>
                                        <p:cTn id="21" dur="500"/>
                                        <p:tgtEl>
                                          <p:spTgt spid="8192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wd">
                                    <p:tmPct val="50000"/>
                                  </p:iterate>
                                  <p:childTnLst>
                                    <p:set>
                                      <p:cBhvr>
                                        <p:cTn id="25" dur="1" fill="hold">
                                          <p:stCondLst>
                                            <p:cond delay="0"/>
                                          </p:stCondLst>
                                        </p:cTn>
                                        <p:tgtEl>
                                          <p:spTgt spid="81927">
                                            <p:txEl>
                                              <p:pRg st="0" end="0"/>
                                            </p:txEl>
                                          </p:spTgt>
                                        </p:tgtEl>
                                        <p:attrNameLst>
                                          <p:attrName>style.visibility</p:attrName>
                                        </p:attrNameLst>
                                      </p:cBhvr>
                                      <p:to>
                                        <p:strVal val="visible"/>
                                      </p:to>
                                    </p:set>
                                    <p:anim calcmode="discrete" valueType="clr">
                                      <p:cBhvr override="childStyle">
                                        <p:cTn id="26" dur="1000"/>
                                        <p:tgtEl>
                                          <p:spTgt spid="81927">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27" dur="1000"/>
                                        <p:tgtEl>
                                          <p:spTgt spid="81927">
                                            <p:txEl>
                                              <p:pRg st="0" end="0"/>
                                            </p:txEl>
                                          </p:spTgt>
                                        </p:tgtEl>
                                        <p:attrNameLst>
                                          <p:attrName>fillcolor</p:attrName>
                                        </p:attrNameLst>
                                      </p:cBhvr>
                                      <p:tavLst>
                                        <p:tav tm="0">
                                          <p:val>
                                            <p:clrVal>
                                              <a:schemeClr val="accent2"/>
                                            </p:clrVal>
                                          </p:val>
                                        </p:tav>
                                        <p:tav tm="50000">
                                          <p:val>
                                            <p:clrVal>
                                              <a:schemeClr val="hlink"/>
                                            </p:clrVal>
                                          </p:val>
                                        </p:tav>
                                      </p:tavLst>
                                    </p:anim>
                                    <p:set>
                                      <p:cBhvr>
                                        <p:cTn id="28" dur="1000"/>
                                        <p:tgtEl>
                                          <p:spTgt spid="819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1927"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كورنثوس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148602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02728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نعمة ربنا يسوع المسيح</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و محبة الله</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و شركة الروح القدس</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مع جميعكم آمين</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(2 كورنثوس 13: 14)</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276563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https://dg.imgix.net/prayer-for-beginners-g13leaiz-en/landscape/prayer-for-beginners-g13leaiz.jpg?ts=1461346161&amp;ixlib=rails-3.0.2&amp;auto=format%2Ccompress&amp;fit=min&amp;w=700&amp;h=394&amp;dpr=2&amp;ch=Width%2CDPR">
            <a:extLst>
              <a:ext uri="{FF2B5EF4-FFF2-40B4-BE49-F238E27FC236}">
                <a16:creationId xmlns:a16="http://schemas.microsoft.com/office/drawing/2014/main" id="{92F12538-A09B-C34A-A465-8B10063563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696"/>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3413016"/>
          </a:xfrm>
          <a:effectLst/>
        </p:spPr>
        <p:txBody>
          <a:bodyPr/>
          <a:lstStyle/>
          <a:p>
            <a:pPr>
              <a:defRPr/>
            </a:pPr>
            <a:r>
              <a:rPr lang="ar-JO" sz="4800" b="1" dirty="0">
                <a:solidFill>
                  <a:schemeClr val="tx1"/>
                </a:solidFill>
                <a:effectLst>
                  <a:glow rad="127000">
                    <a:schemeClr val="bg1"/>
                  </a:glow>
                </a:effectLst>
                <a:latin typeface="Arial" charset="0"/>
                <a:ea typeface="ＭＳ Ｐゴシック" charset="0"/>
                <a:cs typeface="ＭＳ Ｐゴシック" charset="0"/>
              </a:rPr>
              <a:t>هل تقدم حياتك لله بأيدٍ و قلب مفتوح ؟</a:t>
            </a:r>
            <a:endParaRPr lang="en-US" sz="4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0282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latin typeface="Arial" charset="0"/>
                <a:ea typeface="ＭＳ Ｐゴシック" charset="0"/>
                <a:cs typeface="ＭＳ Ｐゴシック" charset="0"/>
              </a:rPr>
              <a:t>كيف يمكنك أن</a:t>
            </a:r>
            <a:br>
              <a:rPr lang="en-SG" sz="5400" b="1" dirty="0">
                <a:effectLst>
                  <a:glow rad="127000">
                    <a:schemeClr val="tx1"/>
                  </a:glow>
                </a:effectLst>
                <a:latin typeface="Arial" charset="0"/>
                <a:ea typeface="ＭＳ Ｐゴシック" charset="0"/>
                <a:cs typeface="ＭＳ Ｐゴシック" charset="0"/>
              </a:rPr>
            </a:br>
            <a:r>
              <a:rPr lang="ar-JO" sz="5400" b="1" dirty="0">
                <a:solidFill>
                  <a:srgbClr val="FFFF00"/>
                </a:solidFill>
                <a:effectLst>
                  <a:glow rad="127000">
                    <a:schemeClr val="tx1"/>
                  </a:glow>
                </a:effectLst>
                <a:latin typeface="Arial" charset="0"/>
                <a:ea typeface="ＭＳ Ｐゴシック" charset="0"/>
                <a:cs typeface="ＭＳ Ｐゴシック" charset="0"/>
              </a:rPr>
              <a:t>تكون متجاوباً</a:t>
            </a:r>
            <a:br>
              <a:rPr lang="en-SG"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مع قلب الله نحوك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36224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افتح قلبك إلى</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solidFill>
                  <a:srgbClr val="FFFF00"/>
                </a:solidFill>
                <a:effectLst>
                  <a:glow rad="127000">
                    <a:schemeClr val="tx1"/>
                  </a:glow>
                </a:effectLst>
                <a:latin typeface="Arial" charset="0"/>
                <a:ea typeface="ＭＳ Ｐゴシック" charset="0"/>
                <a:cs typeface="ＭＳ Ｐゴシック" charset="0"/>
              </a:rPr>
              <a:t>قادت</a:t>
            </a:r>
            <a:r>
              <a:rPr lang="ar-JO" sz="4800" b="1" kern="0" dirty="0">
                <a:effectLst>
                  <a:glow rad="127000">
                    <a:schemeClr val="tx1"/>
                  </a:glow>
                </a:effectLst>
                <a:latin typeface="Arial" charset="0"/>
                <a:ea typeface="ＭＳ Ｐゴシック" charset="0"/>
                <a:cs typeface="ＭＳ Ｐゴシック" charset="0"/>
              </a:rPr>
              <a:t>ك</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1-7</a:t>
            </a:r>
            <a:r>
              <a:rPr lang="en-US" sz="4800" b="1" kern="0"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charset="0"/>
                <a:ea typeface="ＭＳ Ｐゴシック" charset="0"/>
                <a:cs typeface="ＭＳ Ｐゴシック" charset="0"/>
              </a:rPr>
              <a:t>من هم في </a:t>
            </a:r>
            <a:r>
              <a:rPr lang="ar-JO" sz="4800" b="1" kern="0" dirty="0">
                <a:solidFill>
                  <a:srgbClr val="FFFF00"/>
                </a:solidFill>
                <a:effectLst>
                  <a:glow rad="127000">
                    <a:schemeClr val="tx1"/>
                  </a:glow>
                </a:effectLst>
                <a:latin typeface="Arial" charset="0"/>
                <a:ea typeface="ＭＳ Ｐゴシック" charset="0"/>
                <a:cs typeface="ＭＳ Ｐゴシック" charset="0"/>
              </a:rPr>
              <a:t>حاجة</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8-9</a:t>
            </a:r>
            <a:r>
              <a:rPr lang="en-US" sz="4800" b="1" kern="0" dirty="0">
                <a:effectLst>
                  <a:glow rad="127000">
                    <a:schemeClr val="tx1"/>
                  </a:glow>
                </a:effectLst>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solidFill>
                  <a:srgbClr val="FFFF00"/>
                </a:solidFill>
                <a:effectLst>
                  <a:glow rad="127000">
                    <a:schemeClr val="tx1"/>
                  </a:glow>
                </a:effectLst>
                <a:latin typeface="Arial" charset="0"/>
                <a:ea typeface="ＭＳ Ｐゴシック" charset="0"/>
                <a:cs typeface="ＭＳ Ｐゴシック" charset="0"/>
              </a:rPr>
              <a:t>الله</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10-13</a:t>
            </a:r>
            <a:r>
              <a:rPr lang="en-US" sz="4800" b="1" kern="0" dirty="0">
                <a:effectLst>
                  <a:glow rad="127000">
                    <a:schemeClr val="tx1"/>
                  </a:glow>
                </a:effectLst>
                <a:latin typeface="Arial" charset="0"/>
                <a:ea typeface="ＭＳ Ｐゴシック" charset="0"/>
                <a:cs typeface="ＭＳ Ｐゴシック" charset="0"/>
              </a:rPr>
              <a:t>)</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4800" b="1" dirty="0">
                <a:effectLst>
                  <a:glow rad="127000">
                    <a:schemeClr val="tx1"/>
                  </a:glow>
                </a:effectLst>
                <a:latin typeface="Arial" charset="0"/>
                <a:ea typeface="ＭＳ Ｐゴシック" charset="0"/>
                <a:cs typeface="ＭＳ Ｐゴシック" charset="0"/>
              </a:rPr>
              <a:t>الفكرة الرئيسية في 2 كورنثوس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34149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ar-JO" sz="2000" b="1" dirty="0">
                <a:solidFill>
                  <a:srgbClr val="000000"/>
                </a:solidFill>
                <a:latin typeface="Arial" charset="0"/>
                <a:ea typeface="+mn-ea"/>
                <a:cs typeface="+mn-cs"/>
              </a:rPr>
              <a:t>إلى أقصى الأرض (أعمال 1: 8)</a:t>
            </a:r>
            <a:endParaRPr lang="en-US" sz="2000" b="1" dirty="0">
              <a:solidFill>
                <a:srgbClr val="000000"/>
              </a:solidFill>
              <a:latin typeface="Arial" charset="0"/>
              <a:ea typeface="+mn-ea"/>
              <a:cs typeface="+mn-cs"/>
            </a:endParaRPr>
          </a:p>
          <a:p>
            <a:pPr>
              <a:defRPr/>
            </a:pPr>
            <a:r>
              <a:rPr lang="ar-JO" sz="1600" b="1" dirty="0">
                <a:solidFill>
                  <a:srgbClr val="000000"/>
                </a:solidFill>
                <a:latin typeface="Arial" charset="0"/>
                <a:ea typeface="+mn-ea"/>
                <a:cs typeface="+mn-cs"/>
              </a:rPr>
              <a:t>أع</a:t>
            </a:r>
            <a:r>
              <a:rPr lang="en-US" sz="1600" b="1" dirty="0">
                <a:solidFill>
                  <a:srgbClr val="000000"/>
                </a:solidFill>
                <a:latin typeface="Arial" charset="0"/>
                <a:ea typeface="+mn-ea"/>
                <a:cs typeface="+mn-cs"/>
              </a:rPr>
              <a:t> </a:t>
            </a:r>
            <a:r>
              <a:rPr lang="ar-JO" sz="2000" b="1" dirty="0">
                <a:solidFill>
                  <a:srgbClr val="000000"/>
                </a:solidFill>
                <a:latin typeface="Arial" charset="0"/>
                <a:ea typeface="+mn-ea"/>
                <a:cs typeface="+mn-cs"/>
              </a:rPr>
              <a:t>9</a:t>
            </a:r>
            <a:r>
              <a:rPr lang="en-US" sz="2000" b="1" dirty="0">
                <a:solidFill>
                  <a:srgbClr val="000000"/>
                </a:solidFill>
                <a:latin typeface="Arial" charset="0"/>
                <a:ea typeface="+mn-ea"/>
                <a:cs typeface="+mn-cs"/>
              </a:rPr>
              <a:t>  </a:t>
            </a:r>
            <a:r>
              <a:rPr lang="ar-JO" sz="2000" b="1" dirty="0">
                <a:solidFill>
                  <a:srgbClr val="000000"/>
                </a:solidFill>
                <a:latin typeface="Arial" charset="0"/>
                <a:ea typeface="+mn-ea"/>
                <a:cs typeface="+mn-cs"/>
              </a:rPr>
              <a:t>13</a:t>
            </a:r>
            <a:r>
              <a:rPr lang="en-US" sz="2000" b="1" dirty="0">
                <a:solidFill>
                  <a:srgbClr val="000000"/>
                </a:solidFill>
                <a:latin typeface="Arial" charset="0"/>
                <a:ea typeface="+mn-ea"/>
                <a:cs typeface="+mn-cs"/>
              </a:rPr>
              <a:t>       </a:t>
            </a:r>
            <a:r>
              <a:rPr lang="ar-JO" sz="2000" b="1" dirty="0">
                <a:solidFill>
                  <a:srgbClr val="000000"/>
                </a:solidFill>
                <a:latin typeface="Arial" charset="0"/>
                <a:ea typeface="+mn-ea"/>
                <a:cs typeface="+mn-cs"/>
              </a:rPr>
              <a:t>14</a:t>
            </a:r>
            <a:r>
              <a:rPr lang="en-US" sz="2000" b="1" dirty="0">
                <a:solidFill>
                  <a:srgbClr val="000000"/>
                </a:solidFill>
                <a:latin typeface="Arial" charset="0"/>
                <a:ea typeface="+mn-ea"/>
                <a:cs typeface="+mn-cs"/>
              </a:rPr>
              <a:t>    </a:t>
            </a:r>
            <a:r>
              <a:rPr lang="ar-JO" sz="2000" b="1" dirty="0">
                <a:solidFill>
                  <a:srgbClr val="000000"/>
                </a:solidFill>
                <a:latin typeface="Arial" charset="0"/>
                <a:ea typeface="+mn-ea"/>
                <a:cs typeface="+mn-cs"/>
              </a:rPr>
              <a:t>15</a:t>
            </a:r>
            <a:r>
              <a:rPr lang="en-US" sz="2000" b="1" dirty="0">
                <a:solidFill>
                  <a:srgbClr val="000000"/>
                </a:solidFill>
                <a:latin typeface="Arial" charset="0"/>
                <a:ea typeface="+mn-ea"/>
                <a:cs typeface="+mn-cs"/>
              </a:rPr>
              <a:t>  </a:t>
            </a:r>
            <a:r>
              <a:rPr lang="ar-JO" sz="2000" b="1" dirty="0">
                <a:solidFill>
                  <a:srgbClr val="000000"/>
                </a:solidFill>
                <a:latin typeface="Arial" charset="0"/>
                <a:ea typeface="+mn-ea"/>
                <a:cs typeface="+mn-cs"/>
              </a:rPr>
              <a:t>16</a:t>
            </a:r>
            <a:r>
              <a:rPr lang="en-US" sz="2000" b="1" dirty="0">
                <a:solidFill>
                  <a:srgbClr val="000000"/>
                </a:solidFill>
                <a:latin typeface="Arial" charset="0"/>
                <a:ea typeface="+mn-ea"/>
                <a:cs typeface="+mn-cs"/>
              </a:rPr>
              <a:t>          </a:t>
            </a:r>
            <a:r>
              <a:rPr lang="ar-JO" sz="2000" b="1" dirty="0">
                <a:solidFill>
                  <a:srgbClr val="000000"/>
                </a:solidFill>
                <a:latin typeface="Arial" charset="0"/>
                <a:ea typeface="+mn-ea"/>
                <a:cs typeface="+mn-cs"/>
              </a:rPr>
              <a:t>18</a:t>
            </a:r>
            <a:r>
              <a:rPr lang="en-US" sz="2000" b="1" dirty="0">
                <a:solidFill>
                  <a:srgbClr val="000000"/>
                </a:solidFill>
                <a:latin typeface="Arial" charset="0"/>
                <a:ea typeface="+mn-ea"/>
                <a:cs typeface="+mn-cs"/>
              </a:rPr>
              <a:t>           </a:t>
            </a:r>
            <a:r>
              <a:rPr lang="ar-JO" sz="2000" b="1" dirty="0">
                <a:solidFill>
                  <a:srgbClr val="000000"/>
                </a:solidFill>
                <a:latin typeface="Arial" charset="0"/>
                <a:ea typeface="+mn-ea"/>
                <a:cs typeface="+mn-cs"/>
              </a:rPr>
              <a:t>21</a:t>
            </a:r>
            <a:r>
              <a:rPr lang="en-US" sz="2000" b="1" dirty="0">
                <a:solidFill>
                  <a:srgbClr val="000000"/>
                </a:solidFill>
                <a:latin typeface="Arial" charset="0"/>
                <a:ea typeface="+mn-ea"/>
                <a:cs typeface="+mn-cs"/>
              </a:rPr>
              <a:t>     </a:t>
            </a:r>
            <a:r>
              <a:rPr lang="ar-JO" sz="2000" b="1" dirty="0">
                <a:solidFill>
                  <a:srgbClr val="000000"/>
                </a:solidFill>
                <a:latin typeface="Arial" charset="0"/>
                <a:ea typeface="+mn-ea"/>
                <a:cs typeface="+mn-cs"/>
              </a:rPr>
              <a:t>27</a:t>
            </a:r>
            <a:r>
              <a:rPr lang="en-US" sz="2000" b="1" dirty="0">
                <a:solidFill>
                  <a:srgbClr val="000000"/>
                </a:solidFill>
                <a:latin typeface="Arial" charset="0"/>
                <a:ea typeface="+mn-ea"/>
                <a:cs typeface="+mn-cs"/>
              </a:rPr>
              <a:t>     </a:t>
            </a:r>
            <a:r>
              <a:rPr lang="ar-JO" sz="2000" b="1" dirty="0">
                <a:solidFill>
                  <a:srgbClr val="000000"/>
                </a:solidFill>
                <a:latin typeface="Arial" charset="0"/>
                <a:ea typeface="+mn-ea"/>
                <a:cs typeface="+mn-cs"/>
              </a:rPr>
              <a:t>28</a:t>
            </a:r>
            <a:endParaRPr lang="en-US" sz="2000" b="1" dirty="0">
              <a:solidFill>
                <a:srgbClr val="000000"/>
              </a:solidFill>
              <a:latin typeface="Arial" charset="0"/>
              <a:ea typeface="+mn-ea"/>
              <a:cs typeface="+mn-cs"/>
            </a:endParaRPr>
          </a:p>
        </p:txBody>
      </p:sp>
      <p:sp>
        <p:nvSpPr>
          <p:cNvPr id="144387"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144388" name="Text Box 17"/>
          <p:cNvSpPr txBox="1">
            <a:spLocks noChangeArrowheads="1"/>
          </p:cNvSpPr>
          <p:nvPr/>
        </p:nvSpPr>
        <p:spPr bwMode="auto">
          <a:xfrm>
            <a:off x="4724400" y="2133600"/>
            <a:ext cx="6858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 –آب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144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44390" name="Text Box 20"/>
          <p:cNvSpPr txBox="1">
            <a:spLocks noChangeArrowheads="1"/>
          </p:cNvSpPr>
          <p:nvPr/>
        </p:nvSpPr>
        <p:spPr bwMode="auto">
          <a:xfrm>
            <a:off x="8296275" y="2324100"/>
            <a:ext cx="847725"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إتساع الكنيسة</a:t>
            </a:r>
            <a:endParaRPr lang="en-US" sz="1600" b="1" dirty="0">
              <a:solidFill>
                <a:srgbClr val="FFFFFF"/>
              </a:solidFill>
              <a:latin typeface="Arial Narrow" charset="0"/>
              <a:cs typeface="Times New Roman" charset="0"/>
            </a:endParaRPr>
          </a:p>
        </p:txBody>
      </p:sp>
      <p:sp>
        <p:nvSpPr>
          <p:cNvPr id="144391" name="Text Box 21"/>
          <p:cNvSpPr txBox="1">
            <a:spLocks noChangeArrowheads="1"/>
          </p:cNvSpPr>
          <p:nvPr/>
        </p:nvSpPr>
        <p:spPr bwMode="auto">
          <a:xfrm>
            <a:off x="0" y="3276600"/>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48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14439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14439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53 -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أيار 57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أسيا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شباط 60</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أيار 62</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14439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38</a:t>
            </a:r>
            <a:br>
              <a:rPr lang="en-US" sz="2000" b="1" dirty="0">
                <a:solidFill>
                  <a:srgbClr val="FFFFFF"/>
                </a:solidFill>
                <a:latin typeface="Arial" charset="0"/>
                <a:cs typeface="Arial" charset="0"/>
              </a:rPr>
            </a:br>
            <a:r>
              <a:rPr lang="ar-JO" sz="2000" b="1" dirty="0">
                <a:solidFill>
                  <a:srgbClr val="FFFFFF"/>
                </a:solidFill>
                <a:latin typeface="Arial" charset="0"/>
                <a:cs typeface="Arial" charset="0"/>
              </a:rPr>
              <a:t>124</a:t>
            </a:r>
            <a:br>
              <a:rPr lang="en-US" sz="2000" b="1" dirty="0">
                <a:solidFill>
                  <a:srgbClr val="FFFFFF"/>
                </a:solidFill>
                <a:latin typeface="Arial" charset="0"/>
                <a:cs typeface="Arial" charset="0"/>
              </a:rPr>
            </a:br>
            <a:r>
              <a:rPr lang="ar-JO" sz="2000" b="1" dirty="0">
                <a:solidFill>
                  <a:srgbClr val="FFFFFF"/>
                </a:solidFill>
                <a:latin typeface="Arial" charset="0"/>
                <a:cs typeface="Arial" charset="0"/>
              </a:rPr>
              <a:t>39-41</a:t>
            </a:r>
            <a:endParaRPr lang="en-US" sz="2000" b="1" dirty="0">
              <a:solidFill>
                <a:srgbClr val="FFFFFF"/>
              </a:solidFill>
              <a:latin typeface="Arial" charset="0"/>
              <a:cs typeface="Arial" charset="0"/>
            </a:endParaRPr>
          </a:p>
        </p:txBody>
      </p:sp>
      <p:sp>
        <p:nvSpPr>
          <p:cNvPr id="14439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48"/>
            <a:ext cx="7772400" cy="107721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 للرسائل البولسية)</a:t>
            </a:r>
            <a:endParaRPr lang="en-US" sz="3200" b="1" dirty="0">
              <a:solidFill>
                <a:srgbClr val="FFFFFF"/>
              </a:solidFill>
              <a:latin typeface="Arial"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14441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Missionary &amp;  Key Words</a:t>
            </a:r>
            <a:endParaRPr lang="en-US" sz="1600" b="1">
              <a:solidFill>
                <a:srgbClr val="FFFFFF"/>
              </a:solidFill>
              <a:latin typeface="Arial Narrow" charset="0"/>
              <a:cs typeface="Times New Roman" charset="0"/>
            </a:endParaRPr>
          </a:p>
        </p:txBody>
      </p:sp>
      <p:sp>
        <p:nvSpPr>
          <p:cNvPr id="14442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144425" name="Text Box 17"/>
          <p:cNvSpPr txBox="1">
            <a:spLocks noChangeArrowheads="1"/>
          </p:cNvSpPr>
          <p:nvPr/>
        </p:nvSpPr>
        <p:spPr bwMode="auto">
          <a:xfrm>
            <a:off x="-76200" y="2133600"/>
            <a:ext cx="990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a:t>
            </a:r>
          </a:p>
          <a:p>
            <a:pPr algn="ctr" eaLnBrk="1" hangingPunct="1">
              <a:spcBef>
                <a:spcPct val="50000"/>
              </a:spcBef>
            </a:pPr>
            <a:r>
              <a:rPr lang="ar-JO" sz="1200" b="1" dirty="0">
                <a:solidFill>
                  <a:srgbClr val="FFFFFF"/>
                </a:solidFill>
                <a:latin typeface="Arial Narrow" charset="0"/>
                <a:cs typeface="Times New Roman" charset="0"/>
              </a:rPr>
              <a:t>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4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14442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14442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14442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السجن المتكرر</a:t>
            </a:r>
            <a:endParaRPr lang="en-US" b="1" dirty="0">
              <a:solidFill>
                <a:srgbClr val="FFFFFF"/>
              </a:solidFill>
              <a:latin typeface="Arial Narrow" charset="0"/>
              <a:cs typeface="Times New Roman" charset="0"/>
            </a:endParaRPr>
          </a:p>
        </p:txBody>
      </p:sp>
      <p:sp>
        <p:nvSpPr>
          <p:cNvPr id="45" name="Text Box 19">
            <a:extLst>
              <a:ext uri="{FF2B5EF4-FFF2-40B4-BE49-F238E27FC236}">
                <a16:creationId xmlns:a16="http://schemas.microsoft.com/office/drawing/2014/main" id="{47999B5B-D8B5-5546-8C88-9A6C89B16635}"/>
              </a:ext>
            </a:extLst>
          </p:cNvPr>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46" name="Text Box 20">
            <a:extLst>
              <a:ext uri="{FF2B5EF4-FFF2-40B4-BE49-F238E27FC236}">
                <a16:creationId xmlns:a16="http://schemas.microsoft.com/office/drawing/2014/main" id="{D756F298-57B9-9F42-8A99-0188C25BE9DF}"/>
              </a:ext>
            </a:extLst>
          </p:cNvPr>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47" name="Text Box 21">
            <a:extLst>
              <a:ext uri="{FF2B5EF4-FFF2-40B4-BE49-F238E27FC236}">
                <a16:creationId xmlns:a16="http://schemas.microsoft.com/office/drawing/2014/main" id="{9523A642-CF2F-1F49-9A1C-ADB6AA55310B}"/>
              </a:ext>
            </a:extLst>
          </p:cNvPr>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52" name="Text Box 22">
            <a:extLst>
              <a:ext uri="{FF2B5EF4-FFF2-40B4-BE49-F238E27FC236}">
                <a16:creationId xmlns:a16="http://schemas.microsoft.com/office/drawing/2014/main" id="{1196505D-D0E3-0147-B94A-28F0299D999A}"/>
              </a:ext>
            </a:extLst>
          </p:cNvPr>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54" name="Text Box 23">
            <a:extLst>
              <a:ext uri="{FF2B5EF4-FFF2-40B4-BE49-F238E27FC236}">
                <a16:creationId xmlns:a16="http://schemas.microsoft.com/office/drawing/2014/main" id="{05DEEAE1-845C-E14E-91A0-754B989E84E0}"/>
              </a:ext>
            </a:extLst>
          </p:cNvPr>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58" name="Text Box 19">
            <a:extLst>
              <a:ext uri="{FF2B5EF4-FFF2-40B4-BE49-F238E27FC236}">
                <a16:creationId xmlns:a16="http://schemas.microsoft.com/office/drawing/2014/main" id="{8774E739-4085-4142-A8C4-6E76906706EA}"/>
              </a:ext>
            </a:extLst>
          </p:cNvPr>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59" name="Text Box 22">
            <a:extLst>
              <a:ext uri="{FF2B5EF4-FFF2-40B4-BE49-F238E27FC236}">
                <a16:creationId xmlns:a16="http://schemas.microsoft.com/office/drawing/2014/main" id="{EDBA7DB5-4969-9849-8925-DD182E6A0A0A}"/>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60" name="Text Box 31">
            <a:extLst>
              <a:ext uri="{FF2B5EF4-FFF2-40B4-BE49-F238E27FC236}">
                <a16:creationId xmlns:a16="http://schemas.microsoft.com/office/drawing/2014/main" id="{4D41E696-B30A-C141-8C14-FA03928EC1D9}"/>
              </a:ext>
            </a:extLst>
          </p:cNvPr>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61" name="Text Box 29">
            <a:extLst>
              <a:ext uri="{FF2B5EF4-FFF2-40B4-BE49-F238E27FC236}">
                <a16:creationId xmlns:a16="http://schemas.microsoft.com/office/drawing/2014/main" id="{F4364E60-30CB-E14D-AB77-DC74BDD6C1A0}"/>
              </a:ext>
            </a:extLst>
          </p:cNvPr>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62" name="Text Box 22">
            <a:extLst>
              <a:ext uri="{FF2B5EF4-FFF2-40B4-BE49-F238E27FC236}">
                <a16:creationId xmlns:a16="http://schemas.microsoft.com/office/drawing/2014/main" id="{EDC265FA-CF06-7844-AF78-F8A472713DC7}"/>
              </a:ext>
            </a:extLst>
          </p:cNvPr>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098537"/>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التبرير</a:t>
            </a:r>
            <a:endParaRPr lang="en-US" sz="1200" dirty="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44" y="4098537"/>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44" y="4555737"/>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400" b="1" dirty="0">
                <a:solidFill>
                  <a:srgbClr val="000000"/>
                </a:solidFill>
                <a:latin typeface="Arial Narrow" charset="0"/>
                <a:cs typeface="Times New Roman" charset="0"/>
              </a:rPr>
              <a:t>الضيقة</a:t>
            </a:r>
            <a:endParaRPr lang="en-US" sz="1200" dirty="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41400"/>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600" b="1" dirty="0">
                <a:solidFill>
                  <a:srgbClr val="000000"/>
                </a:solidFill>
                <a:latin typeface="Arial Narrow" charset="0"/>
                <a:cs typeface="Times New Roman" charset="0"/>
              </a:rPr>
              <a:t>التقديس</a:t>
            </a:r>
            <a:endParaRPr lang="en-US" sz="1400" dirty="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584312"/>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الرسول</a:t>
            </a:r>
            <a:endParaRPr lang="en-US" sz="1600" dirty="0">
              <a:solidFill>
                <a:srgbClr val="000000"/>
              </a:solidFill>
              <a:latin typeface="Arial Narrow" charset="0"/>
              <a:cs typeface="Times New Roman" charset="0"/>
            </a:endParaRPr>
          </a:p>
        </p:txBody>
      </p:sp>
      <p:sp>
        <p:nvSpPr>
          <p:cNvPr id="2" name="TextBox 1">
            <a:extLst>
              <a:ext uri="{FF2B5EF4-FFF2-40B4-BE49-F238E27FC236}">
                <a16:creationId xmlns:a16="http://schemas.microsoft.com/office/drawing/2014/main" id="{A698233B-2031-E848-BE60-8B435E4913AE}"/>
              </a:ext>
            </a:extLst>
          </p:cNvPr>
          <p:cNvSpPr txBox="1"/>
          <p:nvPr/>
        </p:nvSpPr>
        <p:spPr>
          <a:xfrm>
            <a:off x="1803042" y="-1210614"/>
            <a:ext cx="184731" cy="461665"/>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افتح قلبك إلى</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solidFill>
                  <a:srgbClr val="FFFF00"/>
                </a:solidFill>
                <a:effectLst>
                  <a:glow rad="127000">
                    <a:schemeClr val="tx1"/>
                  </a:glow>
                </a:effectLst>
                <a:latin typeface="Arial" charset="0"/>
                <a:ea typeface="ＭＳ Ｐゴシック" charset="0"/>
                <a:cs typeface="ＭＳ Ｐゴシック" charset="0"/>
              </a:rPr>
              <a:t>قادت</a:t>
            </a:r>
            <a:r>
              <a:rPr lang="ar-JO" sz="4800" b="1" kern="0" dirty="0">
                <a:effectLst>
                  <a:glow rad="127000">
                    <a:schemeClr val="tx1"/>
                  </a:glow>
                </a:effectLst>
                <a:latin typeface="Arial" charset="0"/>
                <a:ea typeface="ＭＳ Ｐゴシック" charset="0"/>
                <a:cs typeface="ＭＳ Ｐゴシック" charset="0"/>
              </a:rPr>
              <a:t>ك</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1-7</a:t>
            </a:r>
            <a:r>
              <a:rPr lang="en-US" sz="4800" b="1" kern="0"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charset="0"/>
                <a:ea typeface="ＭＳ Ｐゴシック" charset="0"/>
                <a:cs typeface="ＭＳ Ｐゴシック" charset="0"/>
              </a:rPr>
              <a:t>من هم في </a:t>
            </a:r>
            <a:r>
              <a:rPr lang="ar-JO" sz="4800" b="1" kern="0" dirty="0">
                <a:solidFill>
                  <a:srgbClr val="FFFF00"/>
                </a:solidFill>
                <a:effectLst>
                  <a:glow rad="127000">
                    <a:schemeClr val="tx1"/>
                  </a:glow>
                </a:effectLst>
                <a:latin typeface="Arial" charset="0"/>
                <a:ea typeface="ＭＳ Ｐゴシック" charset="0"/>
                <a:cs typeface="ＭＳ Ｐゴシック" charset="0"/>
              </a:rPr>
              <a:t>حاجة</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8-9</a:t>
            </a:r>
            <a:r>
              <a:rPr lang="en-US" sz="4800" b="1" kern="0" dirty="0">
                <a:effectLst>
                  <a:glow rad="127000">
                    <a:schemeClr val="tx1"/>
                  </a:glow>
                </a:effectLst>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solidFill>
                  <a:srgbClr val="FFFF00"/>
                </a:solidFill>
                <a:effectLst>
                  <a:glow rad="127000">
                    <a:schemeClr val="tx1"/>
                  </a:glow>
                </a:effectLst>
                <a:latin typeface="Arial" charset="0"/>
                <a:ea typeface="ＭＳ Ｐゴシック" charset="0"/>
                <a:cs typeface="ＭＳ Ｐゴシック" charset="0"/>
              </a:rPr>
              <a:t>الله</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a:t>
            </a:r>
            <a:r>
              <a:rPr lang="ar-JO" sz="4800" b="1" kern="0" dirty="0">
                <a:effectLst>
                  <a:glow rad="127000">
                    <a:schemeClr val="tx1"/>
                  </a:glow>
                </a:effectLst>
                <a:latin typeface="Arial" charset="0"/>
                <a:ea typeface="ＭＳ Ｐゴシック" charset="0"/>
                <a:cs typeface="ＭＳ Ｐゴシック" charset="0"/>
              </a:rPr>
              <a:t>10-13</a:t>
            </a:r>
            <a:r>
              <a:rPr lang="en-US" sz="4800" b="1" kern="0" dirty="0">
                <a:effectLst>
                  <a:glow rad="127000">
                    <a:schemeClr val="tx1"/>
                  </a:glow>
                </a:effectLst>
                <a:latin typeface="Arial" charset="0"/>
                <a:ea typeface="ＭＳ Ｐゴシック" charset="0"/>
                <a:cs typeface="ＭＳ Ｐゴシック" charset="0"/>
              </a:rPr>
              <a:t>)</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ar-JO" sz="4800" b="1" i="1" dirty="0">
                <a:solidFill>
                  <a:srgbClr val="FFFFFF"/>
                </a:solidFill>
                <a:effectLst>
                  <a:glow rad="127000">
                    <a:srgbClr val="000000"/>
                  </a:glow>
                </a:effectLst>
                <a:latin typeface="Arial" charset="0"/>
                <a:ea typeface="ＭＳ Ｐゴシック" charset="0"/>
                <a:cs typeface="ＭＳ Ｐゴシック" charset="0"/>
              </a:rPr>
              <a:t>ما الذي يتعلق بك أكثر ؟</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8202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latin typeface="Arial" charset="0"/>
                <a:ea typeface="ＭＳ Ｐゴシック" charset="0"/>
                <a:cs typeface="ＭＳ Ｐゴシック" charset="0"/>
              </a:rPr>
              <a:t>أستطيع أن افتح قلب لله بشكل أفضل من خلال ...</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4800" b="1" dirty="0">
                <a:effectLst>
                  <a:glow rad="127000">
                    <a:schemeClr val="tx1"/>
                  </a:glow>
                </a:effectLst>
                <a:latin typeface="Arial" charset="0"/>
                <a:ea typeface="ＭＳ Ｐゴシック" charset="0"/>
                <a:cs typeface="ＭＳ Ｐゴシック" charset="0"/>
              </a:rPr>
              <a:t>تطبيق 2 كورنثوس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1098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9506396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الجديد</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282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6699</TotalTime>
  <Words>4268</Words>
  <Application>Microsoft Macintosh PowerPoint</Application>
  <PresentationFormat>On-screen Show (4:3)</PresentationFormat>
  <Paragraphs>453</Paragraphs>
  <Slides>93</Slides>
  <Notes>64</Notes>
  <HiddenSlides>0</HiddenSlides>
  <MMClips>0</MMClips>
  <ScaleCrop>false</ScaleCrop>
  <HeadingPairs>
    <vt:vector size="6" baseType="variant">
      <vt:variant>
        <vt:lpstr>Fonts Used</vt:lpstr>
      </vt:variant>
      <vt:variant>
        <vt:i4>13</vt:i4>
      </vt:variant>
      <vt:variant>
        <vt:lpstr>Theme</vt:lpstr>
      </vt:variant>
      <vt:variant>
        <vt:i4>23</vt:i4>
      </vt:variant>
      <vt:variant>
        <vt:lpstr>Slide Titles</vt:lpstr>
      </vt:variant>
      <vt:variant>
        <vt:i4>93</vt:i4>
      </vt:variant>
    </vt:vector>
  </HeadingPairs>
  <TitlesOfParts>
    <vt:vector size="129" baseType="lpstr">
      <vt:lpstr>26</vt:lpstr>
      <vt:lpstr>Arial</vt:lpstr>
      <vt:lpstr>Arial Black</vt:lpstr>
      <vt:lpstr>Arial Narrow</vt:lpstr>
      <vt:lpstr>Calibri</vt:lpstr>
      <vt:lpstr>Comic Sans MS</vt:lpstr>
      <vt:lpstr>Copperplate Gothic Light</vt:lpstr>
      <vt:lpstr>Georgia</vt:lpstr>
      <vt:lpstr>Impact</vt:lpstr>
      <vt:lpstr>Tahoma</vt:lpstr>
      <vt:lpstr>Times</vt:lpstr>
      <vt:lpstr>Times New Roman</vt:lpstr>
      <vt:lpstr>Wingdings</vt:lpstr>
      <vt:lpstr>Notebook</vt:lpstr>
      <vt:lpstr>Default Design</vt:lpstr>
      <vt:lpstr>2_Default Design</vt:lpstr>
      <vt:lpstr>4_Default Design</vt:lpstr>
      <vt:lpstr>Blank Presentation</vt:lpstr>
      <vt:lpstr>Pulse</vt:lpstr>
      <vt:lpstr>Gleam</vt:lpstr>
      <vt:lpstr>Earth</vt:lpstr>
      <vt:lpstr>1_White on Black Background</vt:lpstr>
      <vt:lpstr>White on Black Background</vt:lpstr>
      <vt:lpstr>6_Default Design</vt:lpstr>
      <vt:lpstr>1_Blank Presentation</vt:lpstr>
      <vt:lpstr>Justice</vt:lpstr>
      <vt:lpstr>8_Default Design</vt:lpstr>
      <vt:lpstr>3_Blank Presentation</vt:lpstr>
      <vt:lpstr>4_Blank Presentation</vt:lpstr>
      <vt:lpstr>5_Blank Presentation</vt:lpstr>
      <vt:lpstr>6_Blank Presentation</vt:lpstr>
      <vt:lpstr>7_Blank Presentation</vt:lpstr>
      <vt:lpstr>9_Blank Presentation</vt:lpstr>
      <vt:lpstr>2_Office Theme</vt:lpstr>
      <vt:lpstr>50_Blank Presentation</vt:lpstr>
      <vt:lpstr>11_Default Design</vt:lpstr>
      <vt:lpstr>متجاوباً</vt:lpstr>
      <vt:lpstr>هاي</vt:lpstr>
      <vt:lpstr>منفتح</vt:lpstr>
      <vt:lpstr>الله ليس غير مبالي بك </vt:lpstr>
      <vt:lpstr>كيف يمكنك أن تكون متجاوباً  مع قلب الله نحوك ؟</vt:lpstr>
      <vt:lpstr>خلفية 2 كورنثوس</vt:lpstr>
      <vt:lpstr>PowerPoint Presentation</vt:lpstr>
      <vt:lpstr>كيف كانت  ؟  الكنيسة الأولى حقاً</vt:lpstr>
      <vt:lpstr> نظرة عامة على العهد الجديد  (الكلمات المفتاحية للرسائل البولسية)</vt:lpstr>
      <vt:lpstr>كن مختلفاً</vt:lpstr>
      <vt:lpstr>عقلية القطيع</vt:lpstr>
      <vt:lpstr>كن مختلفاً</vt:lpstr>
      <vt:lpstr>كيف يجب أن نكون مختلفين  عن غير المؤمنين ؟</vt:lpstr>
      <vt:lpstr>كيف يجب أن نكون ....</vt:lpstr>
      <vt:lpstr>الفكرة الرئيسية</vt:lpstr>
      <vt:lpstr>مقدس = ميزه الله ملكًا له</vt:lpstr>
      <vt:lpstr>مراجعة 1 كورنثوس</vt:lpstr>
      <vt:lpstr>سياق 2 كورنثوس</vt:lpstr>
      <vt:lpstr>كيف يمكنك أن  تكون متجاوباً مع قلب الله نحوك ؟</vt:lpstr>
      <vt:lpstr>افتح قلبك إلى</vt:lpstr>
      <vt:lpstr> يجب على كنيسة كورنثوس أن يفتحوا قلوبهم لبولس بما أن الله قد اهتم بهم من خلاله (2 كو 1-7)</vt:lpstr>
      <vt:lpstr>2 كورنثوس 1 </vt:lpstr>
      <vt:lpstr>2 Cor. 1:1-11</vt:lpstr>
      <vt:lpstr>2 كورنثوس 2</vt:lpstr>
      <vt:lpstr>SUFFERING</vt:lpstr>
      <vt:lpstr>2 كورنثوس 3 </vt:lpstr>
      <vt:lpstr>تباين العهود (2 كورنثوس 3-4)</vt:lpstr>
      <vt:lpstr>2 كورنثوس 4</vt:lpstr>
      <vt:lpstr>هل كان بولس محبطاً ؟</vt:lpstr>
      <vt:lpstr>لذلك لا نفشل بل و إن كان إنساننا الخارجي يفنى فالداخل يتجدد يوماً فيوماً  (2 كو 4: 16)</vt:lpstr>
      <vt:lpstr> 1. أنظر إلى مشاكلك باعتبارها تافهة بالمقارنة مع مكافآتك   (4: 17)</vt:lpstr>
      <vt:lpstr>لأن خفة ضيقتنا الوقتية تنشئ لنا أكثر فأكثر ثقل مجد أبدياً (4: 17)</vt:lpstr>
      <vt:lpstr> 2. ركز على الحقائق الأبدية غير المرئية  (4: 18)</vt:lpstr>
      <vt:lpstr>أنظر إلى غير المرئي</vt:lpstr>
      <vt:lpstr>ما هو أبدي ؟</vt:lpstr>
      <vt:lpstr>2 كورنثوس 5 </vt:lpstr>
      <vt:lpstr>إن نقض بيت خيمتنا الأرضي (2 كو 5: 1)</vt:lpstr>
      <vt:lpstr>أجساد جديدة</vt:lpstr>
      <vt:lpstr>الدينونة كرسي المسيح</vt:lpstr>
      <vt:lpstr>كرسي القضاء عن قرب</vt:lpstr>
      <vt:lpstr>كرسي المسيح هو كرسي المكافآت</vt:lpstr>
      <vt:lpstr>PowerPoint Presentation</vt:lpstr>
      <vt:lpstr>2 كورنثوس 6 </vt:lpstr>
      <vt:lpstr>فجزاء لذلك أقول كما لأولادي  كونوا أنتم أيضاً متسعين (2 كو 6: 13).</vt:lpstr>
      <vt:lpstr>ما معنى 2 كو 6: 14-7: 1 ؟</vt:lpstr>
      <vt:lpstr>ما معنى 2 كو 6: 14-7: 1 ؟</vt:lpstr>
      <vt:lpstr>ما معنى 2 كو 6: 14-7: 1 ؟</vt:lpstr>
      <vt:lpstr>ما معنى 2 كو 6: 14-7: 1 ؟</vt:lpstr>
      <vt:lpstr>2 كورنثوس 7</vt:lpstr>
      <vt:lpstr>فإذ لنا هذه المواعيد أيها الأحباء لنطهر ذواتنا من كل دنس الجسد و الروح مكملين القداسة في خوف الله اقبلونا لم نظلم أحداً لم نفسد أحداً لم نطمع في أحد (2 كو 7: 1-2)</vt:lpstr>
      <vt:lpstr> لا أقول هذا لأجل دينونة لأني قد قلت سابقاً إنكم في قلوبنا لنموت معكم و نعيش معكم لي ثقة كبيرة بكم لي افتخار كثير من جهتكم قد امتلأت تعزية و ازددت فرحاً جداً في جميع ضيقاتنا  (2 كو 7: 3-4)</vt:lpstr>
      <vt:lpstr>يجب أن نشجع قادتنا الروحيين أيضاً</vt:lpstr>
      <vt:lpstr>كيف يمكن أن تكون متجاوباً مع قلب الله نحوك ؟</vt:lpstr>
      <vt:lpstr>افتح قلبك إلى </vt:lpstr>
      <vt:lpstr> كنيسة كورنثوس يجب أن تتجاوب مع اهتمام الله من خلال مساعدة قديسي كنيسة أورشليم (2 كو 8-9)</vt:lpstr>
      <vt:lpstr>2 كورنثوس 8 </vt:lpstr>
      <vt:lpstr>كشف دفتر شيكات</vt:lpstr>
      <vt:lpstr>رون بلو عن التزييف</vt:lpstr>
      <vt:lpstr>الغنى في 2 كورنثوس 8-9</vt:lpstr>
      <vt:lpstr>أفسح المقدونيون الطريق إلى ما هو أبعد  مما يمكن أن تدعمه وسائلهم  (8: 1-3 أ)</vt:lpstr>
      <vt:lpstr>كما بذل المسيح نفسه مضحياً  بالتخلي عن حقوقه كإله في أن يصير إنسانًا  (8: 8-9)</vt:lpstr>
      <vt:lpstr>المبادئ الثلاثة</vt:lpstr>
      <vt:lpstr>ماذا لو رأى يسوع دفتر شيكاتك ؟</vt:lpstr>
      <vt:lpstr>لو كنت أعرف المبلغ الذي يريدني الله أن اقدمه بالضبط فهل سأقدمه ؟</vt:lpstr>
      <vt:lpstr>2 كورنثوس 9 </vt:lpstr>
      <vt:lpstr>دروس عن البذار</vt:lpstr>
      <vt:lpstr>سؤالين عن العطاء</vt:lpstr>
      <vt:lpstr>1. مبدأ : أنت تقرر كم تريد أن تتبارك  (9: 6-7أ)</vt:lpstr>
      <vt:lpstr>أ. يباركك الله بحسب كم تعطي (9: 6)</vt:lpstr>
      <vt:lpstr>ازرع قليلاً تحصد قليلاً ازرع كثيراً تحصد كثيراً</vt:lpstr>
      <vt:lpstr>ب. كمية العطاء هي قرار شخصي (9: 7أ)</vt:lpstr>
      <vt:lpstr>ثانيًا. الفوائد: يعطي العطاء السخي عوائد سخية لك ولله وللآخرين  (9: 7 ب -15)</vt:lpstr>
      <vt:lpstr>أعط المحتاجين</vt:lpstr>
      <vt:lpstr>2 كورنثوس 10</vt:lpstr>
      <vt:lpstr>افتح قلبك إلى</vt:lpstr>
      <vt:lpstr> على كنيسة كورنثوس أن تتجاوب مع اهتمام الله من خلال الخضوع لسلطته (2 كو 10-13)</vt:lpstr>
      <vt:lpstr>1 ثم أطلب إليكم بوداعة المسيح و حلمه أنا نفسي بولس الذي في الحضرة ذليل بينكم و أما في الغيبة فمتجاسر عليكم 2 و لكن أطلب أن لا أتجاسر و أنا حاضر بالثقة التي بها أرى أني سأجترئ على قوم يحسبوننا كأننا نسلك حسب الجسد (2 كورنثوس 10: 1-2)</vt:lpstr>
      <vt:lpstr>2 كورنثوس 11</vt:lpstr>
      <vt:lpstr>تضحيات بولس</vt:lpstr>
      <vt:lpstr>تضحيات بولس</vt:lpstr>
      <vt:lpstr>2 كورنثوس 12 </vt:lpstr>
      <vt:lpstr>1 إنه لا يوافقني أن أفتخر فإني آتي إلى مناظر الرب و إعلاناته  2 أعرف إنساناً في المسيح قبل أربع عشرة سنة أفي الجسد لست أعلم أم خارج الجسد لست أعلم الله يعلم اختطف هذا إلى السماء الثالثة 3 و أعرف هذا الإنسان أفي الجسد أم خارج الجسد لست أعلم الله يعلم 4 أنه اختطف إلى الفردوس و سمع كلمات لا ينطق بها و لا يسوغ لإنسان أن يتكلم بها  (2 كورنثوس 12: 1-4)</vt:lpstr>
      <vt:lpstr>PowerPoint Presentation</vt:lpstr>
      <vt:lpstr>PowerPoint Presentation</vt:lpstr>
      <vt:lpstr>2 كورنثوس 13 </vt:lpstr>
      <vt:lpstr>نعمة ربنا يسوع المسيح و محبة الله و شركة الروح القدس مع جميعكم آمين (2 كورنثوس 13: 14)</vt:lpstr>
      <vt:lpstr>هل تقدم حياتك لله بأيدٍ و قلب مفتوح ؟</vt:lpstr>
      <vt:lpstr>كيف يمكنك أن تكون متجاوباً مع قلب الله نحوك ؟</vt:lpstr>
      <vt:lpstr>افتح قلبك إلى</vt:lpstr>
      <vt:lpstr>افتح قلبك إلى</vt:lpstr>
      <vt:lpstr>أستطيع أن افتح قلب لله بشكل أفضل من خلال ...</vt:lpstr>
      <vt:lpstr>Black</vt:lpstr>
      <vt:lpstr>وعظ العهد الجديد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175</cp:revision>
  <dcterms:created xsi:type="dcterms:W3CDTF">2003-02-12T14:00:03Z</dcterms:created>
  <dcterms:modified xsi:type="dcterms:W3CDTF">2022-08-05T04:52:56Z</dcterms:modified>
</cp:coreProperties>
</file>